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73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72" r:id="rId17"/>
    <p:sldId id="268" r:id="rId18"/>
    <p:sldId id="269" r:id="rId19"/>
    <p:sldId id="270" r:id="rId20"/>
  </p:sldIdLst>
  <p:sldSz cx="10080625" cy="567055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7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2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804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2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804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19640" cy="4338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2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804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2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63804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19640" cy="4338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-58320" y="81000"/>
            <a:ext cx="7794000" cy="120528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ZA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ZA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ZA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4000" cy="120528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ZA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ZA" sz="1800" b="0" strike="noStrike" spc="-1">
                <a:latin typeface="Arial"/>
              </a:rPr>
              <a:t>Second Outline Level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1800" b="0" strike="noStrike" spc="-1">
                <a:latin typeface="Arial"/>
              </a:rPr>
              <a:t>Third Outline Level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ZA" sz="1800" b="0" strike="noStrike" spc="-1">
                <a:latin typeface="Arial"/>
              </a:rPr>
              <a:t>Fourth Outline Level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1800" b="0" strike="noStrike" spc="-1">
                <a:latin typeface="Arial"/>
              </a:rPr>
              <a:t>Fifth Outline Level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1800" b="0" strike="noStrike" spc="-1">
                <a:latin typeface="Arial"/>
              </a:rPr>
              <a:t>Sixth Outline Level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Ekan5h/AVLtree" TargetMode="External"/><Relationship Id="rId7" Type="http://schemas.openxmlformats.org/officeDocument/2006/relationships/hyperlink" Target="https://tinyurl.com/RP-AVL-Tree" TargetMode="External"/><Relationship Id="rId2" Type="http://schemas.openxmlformats.org/officeDocument/2006/relationships/hyperlink" Target="https://youtu.be/FNeL18KsWPc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gist.github.com/Ruan-pysoft/76c5e5f265bd47e9219235de6b3481fd" TargetMode="External"/><Relationship Id="rId5" Type="http://schemas.openxmlformats.org/officeDocument/2006/relationships/hyperlink" Target="https://en.wikipedia.org/wiki/AVL_tree" TargetMode="External"/><Relationship Id="rId4" Type="http://schemas.openxmlformats.org/officeDocument/2006/relationships/hyperlink" Target="https://wkdtjsgur100.github.io/avl-tre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endParaRPr lang="en-ZA" sz="3570" b="0" strike="noStrike" spc="-1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04000" y="4104000"/>
            <a:ext cx="9071640" cy="105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2200" b="0" strike="noStrike" spc="-1">
                <a:latin typeface="Arial"/>
              </a:rPr>
              <a:t>By Ruan Schoeman Gr 9, 3</a:t>
            </a:r>
            <a:r>
              <a:rPr lang="en-ZA" sz="2200" b="0" strike="noStrike" spc="-1" baseline="33000">
                <a:latin typeface="Arial"/>
              </a:rPr>
              <a:t>rd</a:t>
            </a:r>
            <a:r>
              <a:rPr lang="en-ZA" sz="2200" b="0" strike="noStrike" spc="-1">
                <a:latin typeface="Arial"/>
              </a:rPr>
              <a:t> training camp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br/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– Implementation – AVL: Insertion</a:t>
            </a:r>
            <a:endParaRPr lang="en-ZA" sz="3570" b="0" strike="noStrike" spc="-1">
              <a:latin typeface="Arial"/>
            </a:endParaRPr>
          </a:p>
        </p:txBody>
      </p:sp>
      <p:grpSp>
        <p:nvGrpSpPr>
          <p:cNvPr id="181" name="Group 2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182" name="CustomShape 3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83" name="CustomShape 4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84" name="CustomShape 5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85" name="Line 6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6" name="Line 7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" name="CustomShape 8">
            <a:extLst>
              <a:ext uri="{FF2B5EF4-FFF2-40B4-BE49-F238E27FC236}">
                <a16:creationId xmlns:a16="http://schemas.microsoft.com/office/drawing/2014/main" id="{E50E779B-572E-465A-95DE-737730ED061D}"/>
              </a:ext>
            </a:extLst>
          </p:cNvPr>
          <p:cNvSpPr/>
          <p:nvPr/>
        </p:nvSpPr>
        <p:spPr>
          <a:xfrm>
            <a:off x="504000" y="1368000"/>
            <a:ext cx="9071640" cy="41247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if </a:t>
            </a:r>
            <a:r>
              <a:rPr lang="en-ZA" sz="1400" b="0" strike="noStrike" spc="-1" dirty="0" err="1">
                <a:latin typeface="Consolas"/>
              </a:rPr>
              <a:t>bal</a:t>
            </a:r>
            <a:r>
              <a:rPr lang="en-ZA" sz="1400" b="0" strike="noStrike" spc="-1" dirty="0">
                <a:latin typeface="Consolas"/>
              </a:rPr>
              <a:t> &gt; 1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	if x &lt; head-&gt;l-&gt;key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	return </a:t>
            </a:r>
            <a:r>
              <a:rPr lang="en-ZA" sz="1400" b="0" strike="noStrike" spc="-1" dirty="0" err="1">
                <a:latin typeface="Consolas"/>
              </a:rPr>
              <a:t>rightRotate</a:t>
            </a:r>
            <a:r>
              <a:rPr lang="en-ZA" sz="1400" b="0" strike="noStrike" spc="-1" dirty="0">
                <a:latin typeface="Consolas"/>
              </a:rPr>
              <a:t>(head);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	else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	if head-&gt;l-&gt;r != null: head-&gt;l = </a:t>
            </a:r>
            <a:r>
              <a:rPr lang="en-ZA" sz="1400" b="0" strike="noStrike" spc="-1" dirty="0" err="1">
                <a:latin typeface="Consolas"/>
              </a:rPr>
              <a:t>leftRotate</a:t>
            </a:r>
            <a:r>
              <a:rPr lang="en-ZA" sz="1400" b="0" strike="noStrike" spc="-1" dirty="0">
                <a:latin typeface="Consolas"/>
              </a:rPr>
              <a:t>(head-&gt;l);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		return </a:t>
            </a:r>
            <a:r>
              <a:rPr lang="en-ZA" sz="1400" spc="-1" dirty="0" err="1">
                <a:latin typeface="Consolas"/>
              </a:rPr>
              <a:t>rightRotate</a:t>
            </a:r>
            <a:r>
              <a:rPr lang="en-ZA" sz="1400" spc="-1" dirty="0">
                <a:latin typeface="Consolas"/>
              </a:rPr>
              <a:t>(head);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if </a:t>
            </a:r>
            <a:r>
              <a:rPr lang="en-ZA" sz="1400" b="0" strike="noStrike" spc="-1" dirty="0" err="1">
                <a:latin typeface="Consolas"/>
              </a:rPr>
              <a:t>bal</a:t>
            </a:r>
            <a:r>
              <a:rPr lang="en-ZA" sz="1400" b="0" strike="noStrike" spc="-1" dirty="0">
                <a:latin typeface="Consolas"/>
              </a:rPr>
              <a:t> &lt; -1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	if x &gt; head-&gt;r-&gt;key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	return </a:t>
            </a:r>
            <a:r>
              <a:rPr lang="en-ZA" sz="1400" b="0" strike="noStrike" spc="-1" dirty="0" err="1">
                <a:latin typeface="Consolas"/>
              </a:rPr>
              <a:t>leftRotate</a:t>
            </a:r>
            <a:r>
              <a:rPr lang="en-ZA" sz="1400" b="0" strike="noStrike" spc="-1" dirty="0">
                <a:latin typeface="Consolas"/>
              </a:rPr>
              <a:t>(head);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	else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	if head-&gt;r-&gt;</a:t>
            </a:r>
            <a:r>
              <a:rPr lang="en-ZA" sz="1400" spc="-1" dirty="0">
                <a:latin typeface="Consolas"/>
              </a:rPr>
              <a:t>l</a:t>
            </a:r>
            <a:r>
              <a:rPr lang="en-ZA" sz="1400" b="0" strike="noStrike" spc="-1" dirty="0">
                <a:latin typeface="Consolas"/>
              </a:rPr>
              <a:t> != null: head-&gt;r = </a:t>
            </a:r>
            <a:r>
              <a:rPr lang="en-ZA" sz="1400" b="0" strike="noStrike" spc="-1" dirty="0" err="1">
                <a:latin typeface="Consolas"/>
              </a:rPr>
              <a:t>rightRotate</a:t>
            </a:r>
            <a:r>
              <a:rPr lang="en-ZA" sz="1400" b="0" strike="noStrike" spc="-1" dirty="0">
                <a:latin typeface="Consolas"/>
              </a:rPr>
              <a:t>(head-&gt;r);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		return </a:t>
            </a:r>
            <a:r>
              <a:rPr lang="en-ZA" sz="1400" spc="-1" dirty="0" err="1">
                <a:latin typeface="Consolas"/>
              </a:rPr>
              <a:t>leftRotate</a:t>
            </a:r>
            <a:r>
              <a:rPr lang="en-ZA" sz="1400" spc="-1" dirty="0">
                <a:latin typeface="Consolas"/>
              </a:rPr>
              <a:t>(head);</a:t>
            </a:r>
            <a:endParaRPr lang="en-ZA" sz="1400" b="0" strike="noStrike" spc="-1" dirty="0">
              <a:latin typeface="Consola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br/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– Implementation – AVL: Insertion</a:t>
            </a:r>
            <a:endParaRPr lang="en-ZA" sz="3570" b="0" strike="noStrike" spc="-1">
              <a:latin typeface="Arial"/>
            </a:endParaRPr>
          </a:p>
        </p:txBody>
      </p:sp>
      <p:grpSp>
        <p:nvGrpSpPr>
          <p:cNvPr id="189" name="Group 2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190" name="CustomShape 3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91" name="CustomShape 4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92" name="CustomShape 5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93" name="Line 6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" name="Line 7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95" name="CustomShape 8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600" b="0" strike="noStrike" spc="-1" dirty="0">
                <a:latin typeface="Consolas"/>
              </a:rPr>
              <a:t>void insert(int x)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600" b="0" strike="noStrike" spc="-1" dirty="0">
                <a:latin typeface="Consolas"/>
              </a:rPr>
              <a:t>	root = insert(root, x);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5112000" y="2160000"/>
            <a:ext cx="503640" cy="503640"/>
          </a:xfrm>
          <a:prstGeom prst="ellipse">
            <a:avLst/>
          </a:prstGeom>
          <a:solidFill>
            <a:srgbClr val="FFF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1.3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br/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– Implementation – AVL: Insertion</a:t>
            </a:r>
            <a:endParaRPr lang="en-ZA" sz="3570" b="0" strike="noStrike" spc="-1">
              <a:latin typeface="Arial"/>
            </a:endParaRPr>
          </a:p>
        </p:txBody>
      </p:sp>
      <p:grpSp>
        <p:nvGrpSpPr>
          <p:cNvPr id="198" name="Group 3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199" name="CustomShape 4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200" name="CustomShape 5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201" name="CustomShape 6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202" name="Line 7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3" name="Line 8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04" name="CustomShape 9"/>
          <p:cNvSpPr/>
          <p:nvPr/>
        </p:nvSpPr>
        <p:spPr>
          <a:xfrm>
            <a:off x="288000" y="1512000"/>
            <a:ext cx="503640" cy="503640"/>
          </a:xfrm>
          <a:prstGeom prst="ellipse">
            <a:avLst/>
          </a:prstGeom>
          <a:solidFill>
            <a:srgbClr val="FFF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1.3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&gt;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05" name="CustomShape 10"/>
          <p:cNvSpPr/>
          <p:nvPr/>
        </p:nvSpPr>
        <p:spPr>
          <a:xfrm>
            <a:off x="648000" y="2160000"/>
            <a:ext cx="503640" cy="503640"/>
          </a:xfrm>
          <a:prstGeom prst="ellipse">
            <a:avLst/>
          </a:prstGeom>
          <a:solidFill>
            <a:srgbClr val="FFB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2.4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06" name="CustomShape 11"/>
          <p:cNvSpPr/>
          <p:nvPr/>
        </p:nvSpPr>
        <p:spPr>
          <a:xfrm>
            <a:off x="718200" y="1942200"/>
            <a:ext cx="181800" cy="217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7" name="CustomShape 12"/>
          <p:cNvSpPr/>
          <p:nvPr/>
        </p:nvSpPr>
        <p:spPr>
          <a:xfrm>
            <a:off x="1728000" y="1872000"/>
            <a:ext cx="575640" cy="359640"/>
          </a:xfrm>
          <a:custGeom>
            <a:avLst/>
            <a:gdLst/>
            <a:ahLst/>
            <a:cxnLst/>
            <a:rect l="l" t="t" r="r" b="b"/>
            <a:pathLst>
              <a:path w="1601" h="1002">
                <a:moveTo>
                  <a:pt x="0" y="250"/>
                </a:moveTo>
                <a:lnTo>
                  <a:pt x="1200" y="250"/>
                </a:lnTo>
                <a:lnTo>
                  <a:pt x="1200" y="0"/>
                </a:lnTo>
                <a:lnTo>
                  <a:pt x="1600" y="500"/>
                </a:lnTo>
                <a:lnTo>
                  <a:pt x="1200" y="1001"/>
                </a:lnTo>
                <a:lnTo>
                  <a:pt x="1200" y="750"/>
                </a:lnTo>
                <a:lnTo>
                  <a:pt x="0" y="750"/>
                </a:lnTo>
                <a:lnTo>
                  <a:pt x="0" y="250"/>
                </a:lnTo>
              </a:path>
            </a:pathLst>
          </a:cu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8" name="CustomShape 13"/>
          <p:cNvSpPr/>
          <p:nvPr/>
        </p:nvSpPr>
        <p:spPr>
          <a:xfrm>
            <a:off x="2952000" y="1512000"/>
            <a:ext cx="503640" cy="503640"/>
          </a:xfrm>
          <a:prstGeom prst="ellipse">
            <a:avLst/>
          </a:prstGeom>
          <a:solidFill>
            <a:srgbClr val="FFF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1.3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&gt;&gt;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09" name="CustomShape 14"/>
          <p:cNvSpPr/>
          <p:nvPr/>
        </p:nvSpPr>
        <p:spPr>
          <a:xfrm>
            <a:off x="3312000" y="2160000"/>
            <a:ext cx="503640" cy="503640"/>
          </a:xfrm>
          <a:prstGeom prst="ellipse">
            <a:avLst/>
          </a:pr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2.4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10" name="CustomShape 15"/>
          <p:cNvSpPr/>
          <p:nvPr/>
        </p:nvSpPr>
        <p:spPr>
          <a:xfrm>
            <a:off x="3382200" y="1942200"/>
            <a:ext cx="181800" cy="217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1" name="CustomShape 16"/>
          <p:cNvSpPr/>
          <p:nvPr/>
        </p:nvSpPr>
        <p:spPr>
          <a:xfrm>
            <a:off x="3672000" y="2736000"/>
            <a:ext cx="503640" cy="503640"/>
          </a:xfrm>
          <a:prstGeom prst="ellipse">
            <a:avLst/>
          </a:prstGeom>
          <a:solidFill>
            <a:srgbClr val="FF8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3.5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12" name="CustomShape 17"/>
          <p:cNvSpPr/>
          <p:nvPr/>
        </p:nvSpPr>
        <p:spPr>
          <a:xfrm>
            <a:off x="3742200" y="2590200"/>
            <a:ext cx="181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3" name="CustomShape 18"/>
          <p:cNvSpPr/>
          <p:nvPr/>
        </p:nvSpPr>
        <p:spPr>
          <a:xfrm>
            <a:off x="3312360" y="2160360"/>
            <a:ext cx="503640" cy="503640"/>
          </a:xfrm>
          <a:prstGeom prst="ellipse">
            <a:avLst/>
          </a:prstGeom>
          <a:solidFill>
            <a:srgbClr val="FFB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2.4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&gt;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14" name="CustomShape 19"/>
          <p:cNvSpPr/>
          <p:nvPr/>
        </p:nvSpPr>
        <p:spPr>
          <a:xfrm>
            <a:off x="4248000" y="1872000"/>
            <a:ext cx="575640" cy="359640"/>
          </a:xfrm>
          <a:custGeom>
            <a:avLst/>
            <a:gdLst/>
            <a:ahLst/>
            <a:cxnLst/>
            <a:rect l="l" t="t" r="r" b="b"/>
            <a:pathLst>
              <a:path w="1601" h="1002">
                <a:moveTo>
                  <a:pt x="0" y="250"/>
                </a:moveTo>
                <a:lnTo>
                  <a:pt x="1200" y="250"/>
                </a:lnTo>
                <a:lnTo>
                  <a:pt x="1200" y="0"/>
                </a:lnTo>
                <a:lnTo>
                  <a:pt x="1600" y="500"/>
                </a:lnTo>
                <a:lnTo>
                  <a:pt x="1200" y="1001"/>
                </a:lnTo>
                <a:lnTo>
                  <a:pt x="1200" y="750"/>
                </a:lnTo>
                <a:lnTo>
                  <a:pt x="0" y="750"/>
                </a:lnTo>
                <a:lnTo>
                  <a:pt x="0" y="250"/>
                </a:lnTo>
              </a:path>
            </a:pathLst>
          </a:cu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L(1.3)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15" name="CustomShape 20"/>
          <p:cNvSpPr/>
          <p:nvPr/>
        </p:nvSpPr>
        <p:spPr>
          <a:xfrm>
            <a:off x="5472000" y="1512000"/>
            <a:ext cx="503640" cy="503640"/>
          </a:xfrm>
          <a:prstGeom prst="ellipse">
            <a:avLst/>
          </a:prstGeom>
          <a:solidFill>
            <a:srgbClr val="FFB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2.4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16" name="CustomShape 21"/>
          <p:cNvSpPr/>
          <p:nvPr/>
        </p:nvSpPr>
        <p:spPr>
          <a:xfrm>
            <a:off x="5902200" y="1942200"/>
            <a:ext cx="181800" cy="217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7" name="CustomShape 22"/>
          <p:cNvSpPr/>
          <p:nvPr/>
        </p:nvSpPr>
        <p:spPr>
          <a:xfrm>
            <a:off x="5832360" y="2160360"/>
            <a:ext cx="503640" cy="503640"/>
          </a:xfrm>
          <a:prstGeom prst="ellipse">
            <a:avLst/>
          </a:prstGeom>
          <a:solidFill>
            <a:srgbClr val="FF8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3.5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18" name="CustomShape 23"/>
          <p:cNvSpPr/>
          <p:nvPr/>
        </p:nvSpPr>
        <p:spPr>
          <a:xfrm flipH="1">
            <a:off x="5363280" y="1942200"/>
            <a:ext cx="181800" cy="217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9" name="CustomShape 24"/>
          <p:cNvSpPr/>
          <p:nvPr/>
        </p:nvSpPr>
        <p:spPr>
          <a:xfrm>
            <a:off x="6623640" y="1871640"/>
            <a:ext cx="575640" cy="359640"/>
          </a:xfrm>
          <a:custGeom>
            <a:avLst/>
            <a:gdLst/>
            <a:ahLst/>
            <a:cxnLst/>
            <a:rect l="l" t="t" r="r" b="b"/>
            <a:pathLst>
              <a:path w="1601" h="1002">
                <a:moveTo>
                  <a:pt x="0" y="250"/>
                </a:moveTo>
                <a:lnTo>
                  <a:pt x="1200" y="250"/>
                </a:lnTo>
                <a:lnTo>
                  <a:pt x="1200" y="0"/>
                </a:lnTo>
                <a:lnTo>
                  <a:pt x="1600" y="500"/>
                </a:lnTo>
                <a:lnTo>
                  <a:pt x="1200" y="1001"/>
                </a:lnTo>
                <a:lnTo>
                  <a:pt x="1200" y="750"/>
                </a:lnTo>
                <a:lnTo>
                  <a:pt x="0" y="750"/>
                </a:lnTo>
                <a:lnTo>
                  <a:pt x="0" y="250"/>
                </a:lnTo>
              </a:path>
            </a:pathLst>
          </a:cu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0" name="CustomShape 25"/>
          <p:cNvSpPr/>
          <p:nvPr/>
        </p:nvSpPr>
        <p:spPr>
          <a:xfrm>
            <a:off x="7847640" y="1511640"/>
            <a:ext cx="503640" cy="503640"/>
          </a:xfrm>
          <a:prstGeom prst="ellipse">
            <a:avLst/>
          </a:prstGeom>
          <a:solidFill>
            <a:srgbClr val="FFB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2.4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&gt;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21" name="CustomShape 26"/>
          <p:cNvSpPr/>
          <p:nvPr/>
        </p:nvSpPr>
        <p:spPr>
          <a:xfrm>
            <a:off x="7487640" y="2159640"/>
            <a:ext cx="503640" cy="503640"/>
          </a:xfrm>
          <a:prstGeom prst="ellipse">
            <a:avLst/>
          </a:prstGeom>
          <a:solidFill>
            <a:srgbClr val="FFF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1.3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22" name="CustomShape 27"/>
          <p:cNvSpPr/>
          <p:nvPr/>
        </p:nvSpPr>
        <p:spPr>
          <a:xfrm>
            <a:off x="8208000" y="2160000"/>
            <a:ext cx="503640" cy="503640"/>
          </a:xfrm>
          <a:prstGeom prst="ellipse">
            <a:avLst/>
          </a:prstGeom>
          <a:solidFill>
            <a:srgbClr val="FF8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3.5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&gt;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23" name="CustomShape 28"/>
          <p:cNvSpPr/>
          <p:nvPr/>
        </p:nvSpPr>
        <p:spPr>
          <a:xfrm>
            <a:off x="8568000" y="2736000"/>
            <a:ext cx="503640" cy="503640"/>
          </a:xfrm>
          <a:prstGeom prst="ellipse">
            <a:avLst/>
          </a:prstGeom>
          <a:solidFill>
            <a:srgbClr val="FF4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4.6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24" name="CustomShape 29"/>
          <p:cNvSpPr/>
          <p:nvPr/>
        </p:nvSpPr>
        <p:spPr>
          <a:xfrm>
            <a:off x="8638200" y="2590200"/>
            <a:ext cx="181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5" name="CustomShape 30"/>
          <p:cNvSpPr/>
          <p:nvPr/>
        </p:nvSpPr>
        <p:spPr>
          <a:xfrm>
            <a:off x="8277840" y="1941840"/>
            <a:ext cx="182160" cy="218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6" name="CustomShape 31"/>
          <p:cNvSpPr/>
          <p:nvPr/>
        </p:nvSpPr>
        <p:spPr>
          <a:xfrm flipH="1">
            <a:off x="7738920" y="1941840"/>
            <a:ext cx="181800" cy="217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7" name="CustomShape 32"/>
          <p:cNvSpPr/>
          <p:nvPr/>
        </p:nvSpPr>
        <p:spPr>
          <a:xfrm>
            <a:off x="432000" y="3672000"/>
            <a:ext cx="575640" cy="359640"/>
          </a:xfrm>
          <a:custGeom>
            <a:avLst/>
            <a:gdLst/>
            <a:ahLst/>
            <a:cxnLst/>
            <a:rect l="l" t="t" r="r" b="b"/>
            <a:pathLst>
              <a:path w="1601" h="1002">
                <a:moveTo>
                  <a:pt x="0" y="250"/>
                </a:moveTo>
                <a:lnTo>
                  <a:pt x="1200" y="250"/>
                </a:lnTo>
                <a:lnTo>
                  <a:pt x="1200" y="0"/>
                </a:lnTo>
                <a:lnTo>
                  <a:pt x="1600" y="500"/>
                </a:lnTo>
                <a:lnTo>
                  <a:pt x="1200" y="1001"/>
                </a:lnTo>
                <a:lnTo>
                  <a:pt x="1200" y="750"/>
                </a:lnTo>
                <a:lnTo>
                  <a:pt x="0" y="750"/>
                </a:lnTo>
                <a:lnTo>
                  <a:pt x="0" y="250"/>
                </a:lnTo>
              </a:path>
            </a:pathLst>
          </a:cu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8" name="CustomShape 33"/>
          <p:cNvSpPr/>
          <p:nvPr/>
        </p:nvSpPr>
        <p:spPr>
          <a:xfrm>
            <a:off x="1656000" y="3312000"/>
            <a:ext cx="503640" cy="503640"/>
          </a:xfrm>
          <a:prstGeom prst="ellipse">
            <a:avLst/>
          </a:prstGeom>
          <a:solidFill>
            <a:srgbClr val="FFB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2.4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&gt;&gt;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29" name="CustomShape 34"/>
          <p:cNvSpPr/>
          <p:nvPr/>
        </p:nvSpPr>
        <p:spPr>
          <a:xfrm>
            <a:off x="1296000" y="3960000"/>
            <a:ext cx="503640" cy="503640"/>
          </a:xfrm>
          <a:prstGeom prst="ellipse">
            <a:avLst/>
          </a:prstGeom>
          <a:solidFill>
            <a:srgbClr val="FFF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1.3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30" name="CustomShape 35"/>
          <p:cNvSpPr/>
          <p:nvPr/>
        </p:nvSpPr>
        <p:spPr>
          <a:xfrm>
            <a:off x="2016360" y="3960360"/>
            <a:ext cx="503640" cy="503640"/>
          </a:xfrm>
          <a:prstGeom prst="ellipse">
            <a:avLst/>
          </a:prstGeom>
          <a:solidFill>
            <a:srgbClr val="FF8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3.5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&gt;&gt;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31" name="CustomShape 36"/>
          <p:cNvSpPr/>
          <p:nvPr/>
        </p:nvSpPr>
        <p:spPr>
          <a:xfrm>
            <a:off x="2376360" y="4536360"/>
            <a:ext cx="503640" cy="503640"/>
          </a:xfrm>
          <a:prstGeom prst="ellipse">
            <a:avLst/>
          </a:prstGeom>
          <a:solidFill>
            <a:srgbClr val="FF4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4.6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&gt;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32" name="CustomShape 37"/>
          <p:cNvSpPr/>
          <p:nvPr/>
        </p:nvSpPr>
        <p:spPr>
          <a:xfrm>
            <a:off x="2808000" y="5112000"/>
            <a:ext cx="503640" cy="503640"/>
          </a:xfrm>
          <a:prstGeom prst="ellipse">
            <a:avLst/>
          </a:prstGeom>
          <a:solidFill>
            <a:srgbClr val="FF0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5.7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33" name="CustomShape 38"/>
          <p:cNvSpPr/>
          <p:nvPr/>
        </p:nvSpPr>
        <p:spPr>
          <a:xfrm rot="19603200">
            <a:off x="2198880" y="3764880"/>
            <a:ext cx="972000" cy="2115720"/>
          </a:xfrm>
          <a:prstGeom prst="ellipse">
            <a:avLst/>
          </a:prstGeom>
          <a:solidFill>
            <a:srgbClr val="CFE7F5">
              <a:alpha val="50000"/>
            </a:srgbClr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4" name="CustomShape 39"/>
          <p:cNvSpPr/>
          <p:nvPr/>
        </p:nvSpPr>
        <p:spPr>
          <a:xfrm rot="18957600">
            <a:off x="2881800" y="3419280"/>
            <a:ext cx="719640" cy="503640"/>
          </a:xfrm>
          <a:custGeom>
            <a:avLst/>
            <a:gdLst/>
            <a:ahLst/>
            <a:cxnLst/>
            <a:rect l="l" t="t" r="r" b="b"/>
            <a:pathLst>
              <a:path w="2003" h="1401">
                <a:moveTo>
                  <a:pt x="0" y="351"/>
                </a:moveTo>
                <a:lnTo>
                  <a:pt x="1500" y="350"/>
                </a:lnTo>
                <a:lnTo>
                  <a:pt x="1500" y="0"/>
                </a:lnTo>
                <a:lnTo>
                  <a:pt x="2002" y="700"/>
                </a:lnTo>
                <a:lnTo>
                  <a:pt x="1501" y="1400"/>
                </a:lnTo>
                <a:lnTo>
                  <a:pt x="1501" y="1050"/>
                </a:lnTo>
                <a:lnTo>
                  <a:pt x="0" y="1051"/>
                </a:lnTo>
                <a:lnTo>
                  <a:pt x="0" y="351"/>
                </a:lnTo>
              </a:path>
            </a:pathLst>
          </a:cu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5" name="CustomShape 40"/>
          <p:cNvSpPr/>
          <p:nvPr/>
        </p:nvSpPr>
        <p:spPr>
          <a:xfrm flipH="1">
            <a:off x="1547280" y="3742200"/>
            <a:ext cx="181800" cy="217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6" name="CustomShape 41"/>
          <p:cNvSpPr/>
          <p:nvPr/>
        </p:nvSpPr>
        <p:spPr>
          <a:xfrm>
            <a:off x="2086200" y="3742200"/>
            <a:ext cx="182160" cy="218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7" name="CustomShape 42"/>
          <p:cNvSpPr/>
          <p:nvPr/>
        </p:nvSpPr>
        <p:spPr>
          <a:xfrm>
            <a:off x="2446560" y="4390560"/>
            <a:ext cx="181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8" name="CustomShape 43"/>
          <p:cNvSpPr/>
          <p:nvPr/>
        </p:nvSpPr>
        <p:spPr>
          <a:xfrm>
            <a:off x="2806560" y="4966560"/>
            <a:ext cx="253440" cy="145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CustomShape 1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br/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– Implementation – AVL: Removal</a:t>
            </a:r>
            <a:endParaRPr lang="en-ZA" sz="3570" b="0" strike="noStrike" spc="-1">
              <a:latin typeface="Arial"/>
            </a:endParaRPr>
          </a:p>
        </p:txBody>
      </p:sp>
      <p:grpSp>
        <p:nvGrpSpPr>
          <p:cNvPr id="240" name="Group 2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241" name="CustomShape 3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242" name="CustomShape 4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243" name="CustomShape 5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244" name="Line 6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" name="Line 7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" name="CustomShape 8">
            <a:extLst>
              <a:ext uri="{FF2B5EF4-FFF2-40B4-BE49-F238E27FC236}">
                <a16:creationId xmlns:a16="http://schemas.microsoft.com/office/drawing/2014/main" id="{F8976353-061A-4136-8A3B-A3FF3A21B122}"/>
              </a:ext>
            </a:extLst>
          </p:cNvPr>
          <p:cNvSpPr/>
          <p:nvPr/>
        </p:nvSpPr>
        <p:spPr>
          <a:xfrm>
            <a:off x="504000" y="1368000"/>
            <a:ext cx="9071640" cy="40145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Node* remove(Node *head, int x)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if head == null: return null;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  <a:ea typeface="Arial Unicode MS"/>
              </a:rPr>
              <a:t>	else if x &lt; head-&gt;key: head-&gt;l = remove(head-&gt;l, x);</a:t>
            </a:r>
            <a:endParaRPr lang="en-ZA" sz="1400" b="0" strike="noStrike" spc="-1" dirty="0">
              <a:latin typeface="Consolas"/>
            </a:endParaRP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else if x &gt; head-&gt;key: head-&gt;r = remove(head-&gt;r, x);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else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Node *r = head-&gt;r;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	Node *l = head-&gt;l;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</a:t>
            </a:r>
            <a:r>
              <a:rPr lang="en-ZA" sz="1400" spc="-1" dirty="0">
                <a:latin typeface="Consolas"/>
              </a:rPr>
              <a:t>if r == null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	delete hea</a:t>
            </a:r>
            <a:r>
              <a:rPr lang="en-ZA" sz="1400" spc="-1" dirty="0">
                <a:latin typeface="Consolas"/>
              </a:rPr>
              <a:t>d;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	head = l;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CustomShape 1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br/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– Implementation – AVL: Removal</a:t>
            </a:r>
            <a:endParaRPr lang="en-ZA" sz="3570" b="0" strike="noStrike" spc="-1">
              <a:latin typeface="Arial"/>
            </a:endParaRPr>
          </a:p>
        </p:txBody>
      </p:sp>
      <p:grpSp>
        <p:nvGrpSpPr>
          <p:cNvPr id="240" name="Group 2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241" name="CustomShape 3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242" name="CustomShape 4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243" name="CustomShape 5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244" name="Line 6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" name="Line 7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" name="CustomShape 8">
            <a:extLst>
              <a:ext uri="{FF2B5EF4-FFF2-40B4-BE49-F238E27FC236}">
                <a16:creationId xmlns:a16="http://schemas.microsoft.com/office/drawing/2014/main" id="{F8976353-061A-4136-8A3B-A3FF3A21B122}"/>
              </a:ext>
            </a:extLst>
          </p:cNvPr>
          <p:cNvSpPr/>
          <p:nvPr/>
        </p:nvSpPr>
        <p:spPr>
          <a:xfrm>
            <a:off x="504000" y="1368000"/>
            <a:ext cx="9071640" cy="40145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</a:t>
            </a:r>
            <a:r>
              <a:rPr lang="en-ZA" sz="1400" spc="-1" dirty="0">
                <a:latin typeface="Consolas"/>
              </a:rPr>
              <a:t>if l == null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	delete hea</a:t>
            </a:r>
            <a:r>
              <a:rPr lang="en-ZA" sz="1400" spc="-1" dirty="0">
                <a:latin typeface="Consolas"/>
              </a:rPr>
              <a:t>d;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	head = r;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	else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	while r-&gt;l != null: r = r-&gt;l;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		head-&gt;key = r-&gt;key;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	head-&gt;r = remove(head-&gt;r, r-&gt;key);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if head == null return head;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endParaRPr lang="en-ZA" sz="1400" b="0" strike="noStrike" spc="-1" dirty="0">
              <a:latin typeface="Consolas"/>
            </a:endParaRP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// balance tree her; see insert function</a:t>
            </a:r>
            <a:endParaRPr lang="en-ZA" sz="1400" b="0" strike="noStrike" spc="-1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871932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 dirty="0">
                <a:solidFill>
                  <a:srgbClr val="FFFFFF"/>
                </a:solidFill>
                <a:latin typeface="Arial"/>
              </a:rPr>
              <a:t>Balanced Binary Search Trees</a:t>
            </a:r>
            <a:br>
              <a:rPr dirty="0"/>
            </a:br>
            <a:r>
              <a:rPr lang="en-ZA" sz="3570" b="0" strike="noStrike" spc="-1" dirty="0">
                <a:solidFill>
                  <a:srgbClr val="FFFFFF"/>
                </a:solidFill>
                <a:latin typeface="Arial"/>
              </a:rPr>
              <a:t>– Implementation – AVL: removal</a:t>
            </a:r>
            <a:endParaRPr lang="en-ZA" sz="3570" b="0" strike="noStrike" spc="-1" dirty="0">
              <a:latin typeface="Arial"/>
            </a:endParaRPr>
          </a:p>
        </p:txBody>
      </p:sp>
      <p:grpSp>
        <p:nvGrpSpPr>
          <p:cNvPr id="189" name="Group 2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190" name="CustomShape 3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91" name="CustomShape 4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92" name="CustomShape 5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93" name="Line 6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" name="Line 7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95" name="CustomShape 8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600" b="0" strike="noStrike" spc="-1" dirty="0">
                <a:latin typeface="Consolas"/>
              </a:rPr>
              <a:t>void remove(int x)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600" b="0" strike="noStrike" spc="-1" dirty="0">
                <a:latin typeface="Consolas"/>
              </a:rPr>
              <a:t>	root = remove(root, </a:t>
            </a:r>
            <a:r>
              <a:rPr lang="en-ZA" sz="1600" spc="-1" dirty="0">
                <a:latin typeface="Consolas"/>
              </a:rPr>
              <a:t>x</a:t>
            </a:r>
            <a:r>
              <a:rPr lang="en-ZA" sz="1600" b="0" strike="noStrike" spc="-1" dirty="0">
                <a:latin typeface="Consolas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525043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ustomShape 1"/>
          <p:cNvSpPr/>
          <p:nvPr/>
        </p:nvSpPr>
        <p:spPr>
          <a:xfrm>
            <a:off x="1296000" y="2664000"/>
            <a:ext cx="503640" cy="503640"/>
          </a:xfrm>
          <a:prstGeom prst="ellipse">
            <a:avLst/>
          </a:prstGeom>
          <a:solidFill>
            <a:srgbClr val="FF0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5.7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49" name="CustomShape 2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br/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– Implementation – AVL: Removal</a:t>
            </a:r>
            <a:endParaRPr lang="en-ZA" sz="3570" b="0" strike="noStrike" spc="-1">
              <a:latin typeface="Arial"/>
            </a:endParaRPr>
          </a:p>
        </p:txBody>
      </p:sp>
      <p:grpSp>
        <p:nvGrpSpPr>
          <p:cNvPr id="250" name="Group 3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251" name="CustomShape 4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252" name="CustomShape 5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253" name="CustomShape 6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254" name="Line 7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5" name="Line 8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56" name="CustomShape 9"/>
          <p:cNvSpPr/>
          <p:nvPr/>
        </p:nvSpPr>
        <p:spPr>
          <a:xfrm>
            <a:off x="1080000" y="1512000"/>
            <a:ext cx="503640" cy="503640"/>
          </a:xfrm>
          <a:prstGeom prst="ellipse">
            <a:avLst/>
          </a:prstGeom>
          <a:solidFill>
            <a:srgbClr val="FF4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4.6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57" name="CustomShape 10"/>
          <p:cNvSpPr/>
          <p:nvPr/>
        </p:nvSpPr>
        <p:spPr>
          <a:xfrm>
            <a:off x="1656000" y="2088000"/>
            <a:ext cx="503640" cy="503640"/>
          </a:xfrm>
          <a:prstGeom prst="ellipse">
            <a:avLst/>
          </a:prstGeom>
          <a:solidFill>
            <a:srgbClr val="BF0041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6.8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58" name="CustomShape 11"/>
          <p:cNvSpPr/>
          <p:nvPr/>
        </p:nvSpPr>
        <p:spPr>
          <a:xfrm>
            <a:off x="1510200" y="1942200"/>
            <a:ext cx="397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9" name="CustomShape 12"/>
          <p:cNvSpPr/>
          <p:nvPr/>
        </p:nvSpPr>
        <p:spPr>
          <a:xfrm>
            <a:off x="504000" y="2088000"/>
            <a:ext cx="503640" cy="503640"/>
          </a:xfrm>
          <a:prstGeom prst="ellipse">
            <a:avLst/>
          </a:prstGeom>
          <a:solidFill>
            <a:srgbClr val="FFB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2.4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60" name="CustomShape 13"/>
          <p:cNvSpPr/>
          <p:nvPr/>
        </p:nvSpPr>
        <p:spPr>
          <a:xfrm>
            <a:off x="144000" y="2663640"/>
            <a:ext cx="503640" cy="503640"/>
          </a:xfrm>
          <a:prstGeom prst="ellipse">
            <a:avLst/>
          </a:prstGeom>
          <a:solidFill>
            <a:srgbClr val="FFF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1.3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61" name="CustomShape 14"/>
          <p:cNvSpPr/>
          <p:nvPr/>
        </p:nvSpPr>
        <p:spPr>
          <a:xfrm>
            <a:off x="864000" y="2664000"/>
            <a:ext cx="503640" cy="503640"/>
          </a:xfrm>
          <a:prstGeom prst="ellipse">
            <a:avLst/>
          </a:prstGeom>
          <a:solidFill>
            <a:srgbClr val="FF8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3.5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62" name="CustomShape 15"/>
          <p:cNvSpPr/>
          <p:nvPr/>
        </p:nvSpPr>
        <p:spPr>
          <a:xfrm>
            <a:off x="2016000" y="2664360"/>
            <a:ext cx="503640" cy="503640"/>
          </a:xfrm>
          <a:prstGeom prst="ellipse">
            <a:avLst/>
          </a:prstGeom>
          <a:solidFill>
            <a:srgbClr val="80008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7.9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63" name="CustomShape 16"/>
          <p:cNvSpPr/>
          <p:nvPr/>
        </p:nvSpPr>
        <p:spPr>
          <a:xfrm flipH="1">
            <a:off x="755280" y="1942200"/>
            <a:ext cx="397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4" name="CustomShape 17"/>
          <p:cNvSpPr/>
          <p:nvPr/>
        </p:nvSpPr>
        <p:spPr>
          <a:xfrm flipH="1">
            <a:off x="395280" y="2518200"/>
            <a:ext cx="181800" cy="145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5" name="CustomShape 18"/>
          <p:cNvSpPr/>
          <p:nvPr/>
        </p:nvSpPr>
        <p:spPr>
          <a:xfrm>
            <a:off x="934200" y="2518200"/>
            <a:ext cx="181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6" name="CustomShape 19"/>
          <p:cNvSpPr/>
          <p:nvPr/>
        </p:nvSpPr>
        <p:spPr>
          <a:xfrm flipH="1">
            <a:off x="1547280" y="2518200"/>
            <a:ext cx="181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7" name="CustomShape 20"/>
          <p:cNvSpPr/>
          <p:nvPr/>
        </p:nvSpPr>
        <p:spPr>
          <a:xfrm>
            <a:off x="2086200" y="2518200"/>
            <a:ext cx="181800" cy="146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8" name="CustomShape 21"/>
          <p:cNvSpPr/>
          <p:nvPr/>
        </p:nvSpPr>
        <p:spPr>
          <a:xfrm>
            <a:off x="3960000" y="1511640"/>
            <a:ext cx="503640" cy="503640"/>
          </a:xfrm>
          <a:prstGeom prst="ellipse">
            <a:avLst/>
          </a:prstGeom>
          <a:solidFill>
            <a:srgbClr val="FF4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4.6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69" name="CustomShape 22"/>
          <p:cNvSpPr/>
          <p:nvPr/>
        </p:nvSpPr>
        <p:spPr>
          <a:xfrm>
            <a:off x="4536000" y="2087640"/>
            <a:ext cx="503640" cy="503640"/>
          </a:xfrm>
          <a:prstGeom prst="ellipse">
            <a:avLst/>
          </a:prstGeom>
          <a:solidFill>
            <a:srgbClr val="BF0041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6.8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&gt;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70" name="CustomShape 23"/>
          <p:cNvSpPr/>
          <p:nvPr/>
        </p:nvSpPr>
        <p:spPr>
          <a:xfrm>
            <a:off x="3384000" y="2087640"/>
            <a:ext cx="503640" cy="503640"/>
          </a:xfrm>
          <a:prstGeom prst="ellipse">
            <a:avLst/>
          </a:prstGeom>
          <a:solidFill>
            <a:srgbClr val="FFB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2.4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71" name="CustomShape 24"/>
          <p:cNvSpPr/>
          <p:nvPr/>
        </p:nvSpPr>
        <p:spPr>
          <a:xfrm>
            <a:off x="3024000" y="2663280"/>
            <a:ext cx="503640" cy="503640"/>
          </a:xfrm>
          <a:prstGeom prst="ellipse">
            <a:avLst/>
          </a:prstGeom>
          <a:solidFill>
            <a:srgbClr val="FFF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1.3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72" name="CustomShape 25"/>
          <p:cNvSpPr/>
          <p:nvPr/>
        </p:nvSpPr>
        <p:spPr>
          <a:xfrm>
            <a:off x="3744000" y="2663640"/>
            <a:ext cx="503640" cy="503640"/>
          </a:xfrm>
          <a:prstGeom prst="ellipse">
            <a:avLst/>
          </a:prstGeom>
          <a:solidFill>
            <a:srgbClr val="FF8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3.5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73" name="CustomShape 26"/>
          <p:cNvSpPr/>
          <p:nvPr/>
        </p:nvSpPr>
        <p:spPr>
          <a:xfrm>
            <a:off x="4896000" y="2664000"/>
            <a:ext cx="503640" cy="503640"/>
          </a:xfrm>
          <a:prstGeom prst="ellipse">
            <a:avLst/>
          </a:prstGeom>
          <a:solidFill>
            <a:srgbClr val="80008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7.9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74" name="CustomShape 27"/>
          <p:cNvSpPr/>
          <p:nvPr/>
        </p:nvSpPr>
        <p:spPr>
          <a:xfrm>
            <a:off x="6912000" y="1512000"/>
            <a:ext cx="503640" cy="503640"/>
          </a:xfrm>
          <a:prstGeom prst="ellipse">
            <a:avLst/>
          </a:prstGeom>
          <a:solidFill>
            <a:srgbClr val="FF4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4.6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&lt;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75" name="CustomShape 28"/>
          <p:cNvSpPr/>
          <p:nvPr/>
        </p:nvSpPr>
        <p:spPr>
          <a:xfrm>
            <a:off x="6336000" y="2088000"/>
            <a:ext cx="503640" cy="503640"/>
          </a:xfrm>
          <a:prstGeom prst="ellipse">
            <a:avLst/>
          </a:prstGeom>
          <a:solidFill>
            <a:srgbClr val="FFB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2.4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76" name="CustomShape 29"/>
          <p:cNvSpPr/>
          <p:nvPr/>
        </p:nvSpPr>
        <p:spPr>
          <a:xfrm>
            <a:off x="5976000" y="2663640"/>
            <a:ext cx="503640" cy="503640"/>
          </a:xfrm>
          <a:prstGeom prst="ellipse">
            <a:avLst/>
          </a:prstGeom>
          <a:solidFill>
            <a:srgbClr val="FFF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1.3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77" name="CustomShape 30"/>
          <p:cNvSpPr/>
          <p:nvPr/>
        </p:nvSpPr>
        <p:spPr>
          <a:xfrm>
            <a:off x="6696000" y="2664000"/>
            <a:ext cx="503640" cy="503640"/>
          </a:xfrm>
          <a:prstGeom prst="ellipse">
            <a:avLst/>
          </a:prstGeom>
          <a:solidFill>
            <a:srgbClr val="FF8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3.5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78" name="CustomShape 31"/>
          <p:cNvSpPr/>
          <p:nvPr/>
        </p:nvSpPr>
        <p:spPr>
          <a:xfrm>
            <a:off x="7488000" y="2088000"/>
            <a:ext cx="503640" cy="503640"/>
          </a:xfrm>
          <a:prstGeom prst="ellipse">
            <a:avLst/>
          </a:prstGeom>
          <a:solidFill>
            <a:srgbClr val="80008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7.9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79" name="CustomShape 32"/>
          <p:cNvSpPr/>
          <p:nvPr/>
        </p:nvSpPr>
        <p:spPr>
          <a:xfrm>
            <a:off x="1080000" y="3672000"/>
            <a:ext cx="503640" cy="503640"/>
          </a:xfrm>
          <a:prstGeom prst="ellipse">
            <a:avLst/>
          </a:prstGeom>
          <a:solidFill>
            <a:srgbClr val="FF4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4.6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&lt;&lt;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80" name="CustomShape 33"/>
          <p:cNvSpPr/>
          <p:nvPr/>
        </p:nvSpPr>
        <p:spPr>
          <a:xfrm>
            <a:off x="504000" y="4248000"/>
            <a:ext cx="503640" cy="503640"/>
          </a:xfrm>
          <a:prstGeom prst="ellipse">
            <a:avLst/>
          </a:prstGeom>
          <a:solidFill>
            <a:srgbClr val="FFB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2.4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81" name="CustomShape 34"/>
          <p:cNvSpPr/>
          <p:nvPr/>
        </p:nvSpPr>
        <p:spPr>
          <a:xfrm>
            <a:off x="144000" y="4823640"/>
            <a:ext cx="503640" cy="503640"/>
          </a:xfrm>
          <a:prstGeom prst="ellipse">
            <a:avLst/>
          </a:prstGeom>
          <a:solidFill>
            <a:srgbClr val="FFF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1.3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82" name="CustomShape 35"/>
          <p:cNvSpPr/>
          <p:nvPr/>
        </p:nvSpPr>
        <p:spPr>
          <a:xfrm>
            <a:off x="864000" y="4824000"/>
            <a:ext cx="503640" cy="503640"/>
          </a:xfrm>
          <a:prstGeom prst="ellipse">
            <a:avLst/>
          </a:prstGeom>
          <a:solidFill>
            <a:srgbClr val="FF8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3.5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83" name="CustomShape 36"/>
          <p:cNvSpPr/>
          <p:nvPr/>
        </p:nvSpPr>
        <p:spPr>
          <a:xfrm>
            <a:off x="3960000" y="3744000"/>
            <a:ext cx="503640" cy="503640"/>
          </a:xfrm>
          <a:prstGeom prst="ellipse">
            <a:avLst/>
          </a:prstGeom>
          <a:solidFill>
            <a:srgbClr val="FFB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2.4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&gt;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84" name="CustomShape 37"/>
          <p:cNvSpPr/>
          <p:nvPr/>
        </p:nvSpPr>
        <p:spPr>
          <a:xfrm>
            <a:off x="3384000" y="4320000"/>
            <a:ext cx="503640" cy="503640"/>
          </a:xfrm>
          <a:prstGeom prst="ellipse">
            <a:avLst/>
          </a:prstGeom>
          <a:solidFill>
            <a:srgbClr val="FFFF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1.3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85" name="CustomShape 38"/>
          <p:cNvSpPr/>
          <p:nvPr/>
        </p:nvSpPr>
        <p:spPr>
          <a:xfrm>
            <a:off x="4176000" y="4896000"/>
            <a:ext cx="503640" cy="503640"/>
          </a:xfrm>
          <a:prstGeom prst="ellipse">
            <a:avLst/>
          </a:prstGeom>
          <a:solidFill>
            <a:srgbClr val="FF8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3.5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_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86" name="CustomShape 39"/>
          <p:cNvSpPr/>
          <p:nvPr/>
        </p:nvSpPr>
        <p:spPr>
          <a:xfrm>
            <a:off x="4536000" y="4320000"/>
            <a:ext cx="503640" cy="503640"/>
          </a:xfrm>
          <a:prstGeom prst="ellipse">
            <a:avLst/>
          </a:prstGeom>
          <a:solidFill>
            <a:srgbClr val="FF4000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4.6</a:t>
            </a:r>
            <a:r>
              <a:rPr lang="en-ZA" sz="1800" b="0" strike="noStrike" spc="-1" baseline="33000">
                <a:solidFill>
                  <a:srgbClr val="000000"/>
                </a:solidFill>
                <a:latin typeface="Brush Script MT"/>
                <a:ea typeface="DejaVu Sans"/>
              </a:rPr>
              <a:t>&lt;</a:t>
            </a:r>
            <a:endParaRPr lang="en-ZA" sz="1800" b="0" strike="noStrike" spc="-1">
              <a:latin typeface="Arial"/>
            </a:endParaRPr>
          </a:p>
        </p:txBody>
      </p:sp>
      <p:sp>
        <p:nvSpPr>
          <p:cNvPr id="287" name="CustomShape 40"/>
          <p:cNvSpPr/>
          <p:nvPr/>
        </p:nvSpPr>
        <p:spPr>
          <a:xfrm flipH="1">
            <a:off x="3635280" y="1941840"/>
            <a:ext cx="397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8" name="CustomShape 41"/>
          <p:cNvSpPr/>
          <p:nvPr/>
        </p:nvSpPr>
        <p:spPr>
          <a:xfrm>
            <a:off x="4390200" y="1941840"/>
            <a:ext cx="397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9" name="CustomShape 42"/>
          <p:cNvSpPr/>
          <p:nvPr/>
        </p:nvSpPr>
        <p:spPr>
          <a:xfrm flipH="1">
            <a:off x="3275280" y="2517840"/>
            <a:ext cx="181800" cy="145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0" name="CustomShape 43"/>
          <p:cNvSpPr/>
          <p:nvPr/>
        </p:nvSpPr>
        <p:spPr>
          <a:xfrm>
            <a:off x="4966200" y="2517840"/>
            <a:ext cx="181800" cy="146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1" name="CustomShape 44"/>
          <p:cNvSpPr/>
          <p:nvPr/>
        </p:nvSpPr>
        <p:spPr>
          <a:xfrm>
            <a:off x="3814200" y="2517840"/>
            <a:ext cx="181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2" name="CustomShape 45"/>
          <p:cNvSpPr/>
          <p:nvPr/>
        </p:nvSpPr>
        <p:spPr>
          <a:xfrm flipH="1">
            <a:off x="6587280" y="1942200"/>
            <a:ext cx="397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3" name="CustomShape 46"/>
          <p:cNvSpPr/>
          <p:nvPr/>
        </p:nvSpPr>
        <p:spPr>
          <a:xfrm>
            <a:off x="7342200" y="1942200"/>
            <a:ext cx="397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4" name="CustomShape 47"/>
          <p:cNvSpPr/>
          <p:nvPr/>
        </p:nvSpPr>
        <p:spPr>
          <a:xfrm flipH="1">
            <a:off x="934200" y="4102200"/>
            <a:ext cx="219600" cy="219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5" name="CustomShape 48"/>
          <p:cNvSpPr/>
          <p:nvPr/>
        </p:nvSpPr>
        <p:spPr>
          <a:xfrm flipH="1">
            <a:off x="395280" y="4678200"/>
            <a:ext cx="181800" cy="145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6" name="CustomShape 49"/>
          <p:cNvSpPr/>
          <p:nvPr/>
        </p:nvSpPr>
        <p:spPr>
          <a:xfrm>
            <a:off x="934200" y="4678200"/>
            <a:ext cx="181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7" name="CustomShape 50"/>
          <p:cNvSpPr/>
          <p:nvPr/>
        </p:nvSpPr>
        <p:spPr>
          <a:xfrm flipH="1">
            <a:off x="3635280" y="4174200"/>
            <a:ext cx="397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8" name="CustomShape 51"/>
          <p:cNvSpPr/>
          <p:nvPr/>
        </p:nvSpPr>
        <p:spPr>
          <a:xfrm>
            <a:off x="4390200" y="4174200"/>
            <a:ext cx="397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9" name="CustomShape 52"/>
          <p:cNvSpPr/>
          <p:nvPr/>
        </p:nvSpPr>
        <p:spPr>
          <a:xfrm flipH="1">
            <a:off x="4427280" y="4750200"/>
            <a:ext cx="181800" cy="14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0" name="CustomShape 53"/>
          <p:cNvSpPr/>
          <p:nvPr/>
        </p:nvSpPr>
        <p:spPr>
          <a:xfrm>
            <a:off x="2448000" y="1872000"/>
            <a:ext cx="575640" cy="359640"/>
          </a:xfrm>
          <a:custGeom>
            <a:avLst/>
            <a:gdLst/>
            <a:ahLst/>
            <a:cxnLst/>
            <a:rect l="l" t="t" r="r" b="b"/>
            <a:pathLst>
              <a:path w="1601" h="1002">
                <a:moveTo>
                  <a:pt x="0" y="250"/>
                </a:moveTo>
                <a:lnTo>
                  <a:pt x="1200" y="250"/>
                </a:lnTo>
                <a:lnTo>
                  <a:pt x="1200" y="0"/>
                </a:lnTo>
                <a:lnTo>
                  <a:pt x="1600" y="500"/>
                </a:lnTo>
                <a:lnTo>
                  <a:pt x="1200" y="1001"/>
                </a:lnTo>
                <a:lnTo>
                  <a:pt x="1200" y="750"/>
                </a:lnTo>
                <a:lnTo>
                  <a:pt x="0" y="750"/>
                </a:lnTo>
                <a:lnTo>
                  <a:pt x="0" y="250"/>
                </a:lnTo>
              </a:path>
            </a:pathLst>
          </a:cu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1" name="CustomShape 54"/>
          <p:cNvSpPr/>
          <p:nvPr/>
        </p:nvSpPr>
        <p:spPr>
          <a:xfrm>
            <a:off x="5400000" y="1872000"/>
            <a:ext cx="575640" cy="359640"/>
          </a:xfrm>
          <a:custGeom>
            <a:avLst/>
            <a:gdLst/>
            <a:ahLst/>
            <a:cxnLst/>
            <a:rect l="l" t="t" r="r" b="b"/>
            <a:pathLst>
              <a:path w="1601" h="1002">
                <a:moveTo>
                  <a:pt x="0" y="250"/>
                </a:moveTo>
                <a:lnTo>
                  <a:pt x="1200" y="250"/>
                </a:lnTo>
                <a:lnTo>
                  <a:pt x="1200" y="0"/>
                </a:lnTo>
                <a:lnTo>
                  <a:pt x="1600" y="500"/>
                </a:lnTo>
                <a:lnTo>
                  <a:pt x="1200" y="1001"/>
                </a:lnTo>
                <a:lnTo>
                  <a:pt x="1200" y="750"/>
                </a:lnTo>
                <a:lnTo>
                  <a:pt x="0" y="750"/>
                </a:lnTo>
                <a:lnTo>
                  <a:pt x="0" y="250"/>
                </a:lnTo>
              </a:path>
            </a:pathLst>
          </a:cu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2" name="CustomShape 55"/>
          <p:cNvSpPr/>
          <p:nvPr/>
        </p:nvSpPr>
        <p:spPr>
          <a:xfrm>
            <a:off x="2232000" y="4104000"/>
            <a:ext cx="575640" cy="359640"/>
          </a:xfrm>
          <a:custGeom>
            <a:avLst/>
            <a:gdLst/>
            <a:ahLst/>
            <a:cxnLst/>
            <a:rect l="l" t="t" r="r" b="b"/>
            <a:pathLst>
              <a:path w="1601" h="1002">
                <a:moveTo>
                  <a:pt x="0" y="250"/>
                </a:moveTo>
                <a:lnTo>
                  <a:pt x="1200" y="250"/>
                </a:lnTo>
                <a:lnTo>
                  <a:pt x="1200" y="0"/>
                </a:lnTo>
                <a:lnTo>
                  <a:pt x="1600" y="500"/>
                </a:lnTo>
                <a:lnTo>
                  <a:pt x="1200" y="1001"/>
                </a:lnTo>
                <a:lnTo>
                  <a:pt x="1200" y="750"/>
                </a:lnTo>
                <a:lnTo>
                  <a:pt x="0" y="750"/>
                </a:lnTo>
                <a:lnTo>
                  <a:pt x="0" y="250"/>
                </a:lnTo>
              </a:path>
            </a:pathLst>
          </a:cu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ZA" sz="1800" b="0" strike="noStrike" spc="-1">
                <a:solidFill>
                  <a:srgbClr val="000000"/>
                </a:solidFill>
                <a:latin typeface="Brush Script MT"/>
                <a:ea typeface="DejaVu Sans"/>
              </a:rPr>
              <a:t>R(4.6)</a:t>
            </a:r>
            <a:endParaRPr lang="en-ZA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Questions</a:t>
            </a:r>
            <a:endParaRPr lang="en-ZA" sz="357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Sources</a:t>
            </a:r>
            <a:endParaRPr lang="en-ZA" sz="3570" b="0" strike="noStrike" spc="-1">
              <a:latin typeface="Arial"/>
            </a:endParaRPr>
          </a:p>
        </p:txBody>
      </p:sp>
      <p:sp>
        <p:nvSpPr>
          <p:cNvPr id="305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1600" b="0" u="sng" strike="noStrike" spc="-1" dirty="0">
                <a:solidFill>
                  <a:srgbClr val="0000FF"/>
                </a:solidFill>
                <a:uFillTx/>
                <a:latin typeface="Arial"/>
                <a:hlinkClick r:id="rId2"/>
              </a:rPr>
              <a:t>https://youtu.be/FNeL18KsWPc</a:t>
            </a:r>
            <a:r>
              <a:rPr lang="en-ZA" sz="1600" b="0" strike="noStrike" spc="-1" dirty="0">
                <a:solidFill>
                  <a:srgbClr val="0000FF"/>
                </a:solidFill>
                <a:latin typeface="Arial"/>
              </a:rPr>
              <a:t> </a:t>
            </a:r>
            <a:r>
              <a:rPr lang="en-ZA" sz="1600" spc="-1" dirty="0">
                <a:latin typeface="Arial"/>
              </a:rPr>
              <a:t>- MIT video about AVL trees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1600" b="0" u="sng" strike="noStrike" spc="-1" dirty="0">
                <a:solidFill>
                  <a:srgbClr val="0000FF"/>
                </a:solidFill>
                <a:uFillTx/>
                <a:latin typeface="Arial"/>
                <a:hlinkClick r:id="rId3"/>
              </a:rPr>
              <a:t>https://github.com/Ekan5h/AVLtree</a:t>
            </a:r>
            <a:endParaRPr lang="en-ZA" sz="1600" b="0" strike="noStrike" spc="-1" dirty="0">
              <a:latin typeface="Arial"/>
            </a:endParaRPr>
          </a:p>
          <a:p>
            <a:pPr marL="432000" indent="-32364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1600" b="0" u="sng" strike="noStrike" spc="-1" dirty="0">
                <a:solidFill>
                  <a:srgbClr val="0000FF"/>
                </a:solidFill>
                <a:uFillTx/>
                <a:latin typeface="Arial"/>
                <a:hlinkClick r:id="rId4"/>
              </a:rPr>
              <a:t>https://wkdtjsgur100.github.io/avl-tree/</a:t>
            </a:r>
            <a:r>
              <a:rPr lang="en-ZA" sz="1600" b="0" strike="noStrike" spc="-1" dirty="0">
                <a:solidFill>
                  <a:srgbClr val="0000FF"/>
                </a:solidFill>
                <a:latin typeface="Arial"/>
              </a:rPr>
              <a:t> </a:t>
            </a:r>
            <a:r>
              <a:rPr lang="en-ZA" sz="1600" spc="-1" dirty="0">
                <a:latin typeface="Arial"/>
              </a:rPr>
              <a:t>- A nice article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1600" b="0" u="sng" strike="noStrike" spc="-1" dirty="0">
                <a:solidFill>
                  <a:srgbClr val="0000FF"/>
                </a:solidFill>
                <a:uFillTx/>
                <a:latin typeface="Arial"/>
                <a:hlinkClick r:id="rId5"/>
              </a:rPr>
              <a:t>https://en.wikipedia.org/wiki/AVL_tree</a:t>
            </a:r>
            <a:endParaRPr lang="en-ZA" sz="1600" b="0" u="sng" strike="noStrike" spc="-1" dirty="0">
              <a:solidFill>
                <a:srgbClr val="0000FF"/>
              </a:solidFill>
              <a:uFillTx/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1600" b="0" strike="noStrike" spc="-1" dirty="0">
                <a:latin typeface="Arial"/>
                <a:hlinkClick r:id="rId6"/>
              </a:rPr>
              <a:t>https://gist.github.com/Ruan-pysoft/76c5e5f265bd47e9219235de6b3481fd</a:t>
            </a:r>
            <a:r>
              <a:rPr lang="en-ZA" sz="1600" b="0" strike="noStrike" spc="-1" dirty="0">
                <a:latin typeface="Arial"/>
              </a:rPr>
              <a:t> (</a:t>
            </a:r>
            <a:r>
              <a:rPr lang="en-ZA" sz="1600" b="0" strike="noStrike" spc="-1" dirty="0">
                <a:latin typeface="Arial"/>
                <a:hlinkClick r:id="rId7"/>
              </a:rPr>
              <a:t>https://tinyurl.com/RP-AVL-Tree</a:t>
            </a:r>
            <a:r>
              <a:rPr lang="en-ZA" sz="1600" b="0" strike="noStrike" spc="-1" dirty="0">
                <a:latin typeface="Arial"/>
              </a:rPr>
              <a:t>)</a:t>
            </a:r>
            <a:endParaRPr lang="en-ZA" sz="1600" u="sng" spc="-1" dirty="0">
              <a:solidFill>
                <a:srgbClr val="0000FF"/>
              </a:solidFill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ZA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148"/>
              </a:spcAft>
            </a:pPr>
            <a:endParaRPr lang="en-ZA" sz="1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br/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– What is it?</a:t>
            </a:r>
            <a:endParaRPr lang="en-ZA" sz="3570" b="0" strike="noStrike" spc="-1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600" b="0" strike="noStrike" spc="-1">
                <a:latin typeface="Arial"/>
              </a:rPr>
              <a:t>A Binary Search Tree is a tree where each node has at most 2 children and the left child is less than or equal to it’s parent, and the right child is greater than or larger than it’s parent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600" b="0" strike="noStrike" spc="-1">
                <a:latin typeface="Arial"/>
              </a:rPr>
              <a:t>A BBST is a type of BST where the height of the right subtree is at most 1 less or more than the left, making the the height of the tree </a:t>
            </a:r>
            <a:r>
              <a:rPr lang="en-ZA" sz="2600" b="0" i="1" strike="noStrike" spc="-1">
                <a:latin typeface="Arial"/>
              </a:rPr>
              <a:t>O(log n)</a:t>
            </a:r>
            <a:endParaRPr lang="en-ZA" sz="2600" b="0" strike="noStrike" spc="-1">
              <a:latin typeface="Arial"/>
            </a:endParaRPr>
          </a:p>
        </p:txBody>
      </p:sp>
      <p:grpSp>
        <p:nvGrpSpPr>
          <p:cNvPr id="82" name="Group 3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83" name="CustomShape 4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X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84" name="CustomShape 5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</a:t>
              </a: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X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85" name="CustomShape 6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</a:t>
              </a: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X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86" name="Line 7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Line 8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br/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– What is it used for?</a:t>
            </a:r>
            <a:endParaRPr lang="en-ZA" sz="3570" b="0" strike="noStrike" spc="-1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600" b="0" strike="noStrike" spc="-1">
                <a:latin typeface="Arial"/>
              </a:rPr>
              <a:t>One of the properties of a BST is that you can find an element in </a:t>
            </a:r>
            <a:r>
              <a:rPr lang="en-ZA" sz="2600" b="0" i="1" strike="noStrike" spc="-1">
                <a:latin typeface="Arial"/>
              </a:rPr>
              <a:t>O(h)</a:t>
            </a:r>
            <a:r>
              <a:rPr lang="en-ZA" sz="2600" b="0" strike="noStrike" spc="-1">
                <a:latin typeface="Arial"/>
              </a:rPr>
              <a:t> time, since if an element is smaller than the current node it is in the left subtree, and if it is bigger, in the right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600" b="0" strike="noStrike" spc="-1">
                <a:latin typeface="Arial"/>
              </a:rPr>
              <a:t>Since the height of a BBST is </a:t>
            </a:r>
            <a:r>
              <a:rPr lang="en-ZA" sz="2600" b="0" i="1" strike="noStrike" spc="-1">
                <a:latin typeface="Arial"/>
              </a:rPr>
              <a:t>O(log n)</a:t>
            </a:r>
            <a:r>
              <a:rPr lang="en-ZA" sz="2600" b="0" strike="noStrike" spc="-1">
                <a:latin typeface="Arial"/>
              </a:rPr>
              <a:t>, you can search it in </a:t>
            </a:r>
            <a:r>
              <a:rPr lang="en-ZA" sz="2600" b="0" i="1" strike="noStrike" spc="-1">
                <a:latin typeface="Arial"/>
              </a:rPr>
              <a:t>O(log n)</a:t>
            </a:r>
            <a:r>
              <a:rPr lang="en-ZA" sz="2600" b="0" strike="noStrike" spc="-1">
                <a:latin typeface="Arial"/>
              </a:rPr>
              <a:t> time</a:t>
            </a:r>
          </a:p>
        </p:txBody>
      </p:sp>
      <p:grpSp>
        <p:nvGrpSpPr>
          <p:cNvPr id="90" name="Group 3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91" name="CustomShape 4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Y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92" name="CustomShape 5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≤Y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93" name="CustomShape 6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≥Y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94" name="Line 7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" name="Line 8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504000" y="17748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br/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– Why not use binary search?</a:t>
            </a:r>
            <a:endParaRPr lang="en-ZA" sz="3570" b="0" strike="noStrike" spc="-1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600" b="0" strike="noStrike" spc="-1">
                <a:latin typeface="Arial"/>
              </a:rPr>
              <a:t>One of the main advantages that BBSTs have is that if you use binary search on a list that may be added to, you will need another algorithm to sort the list, a BBST comes with built-in </a:t>
            </a:r>
            <a:r>
              <a:rPr lang="en-ZA" sz="2600" b="0" i="1" strike="noStrike" spc="-1">
                <a:latin typeface="Arial"/>
              </a:rPr>
              <a:t>O(h)</a:t>
            </a:r>
            <a:r>
              <a:rPr lang="en-ZA" sz="2600" b="0" strike="noStrike" spc="-1">
                <a:latin typeface="Arial"/>
              </a:rPr>
              <a:t>-time sorting</a:t>
            </a:r>
          </a:p>
        </p:txBody>
      </p:sp>
      <p:grpSp>
        <p:nvGrpSpPr>
          <p:cNvPr id="98" name="Group 3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99" name="CustomShape 4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Z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00" name="CustomShape 5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≤Z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01" name="CustomShape 6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≥Z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02" name="Line 7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" name="Line 8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br/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– Pros &amp; Cons</a:t>
            </a:r>
            <a:endParaRPr lang="en-ZA" sz="3570" b="0" strike="noStrike" spc="-1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8000" lnSpcReduction="10000"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600" b="0" strike="noStrike" spc="-1">
                <a:latin typeface="Arial"/>
              </a:rPr>
              <a:t>Pros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ZA" sz="2280" b="0" strike="noStrike" spc="-1">
                <a:latin typeface="Arial"/>
              </a:rPr>
              <a:t>Fast insertion &amp; deletion </a:t>
            </a:r>
            <a:r>
              <a:rPr lang="en-ZA" sz="2280" b="0" i="1" strike="noStrike" spc="-1">
                <a:latin typeface="Arial"/>
              </a:rPr>
              <a:t>O(log n)</a:t>
            </a:r>
            <a:endParaRPr lang="en-ZA" sz="2280" b="0" strike="noStrike" spc="-1">
              <a:latin typeface="Arial"/>
            </a:endParaRP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ZA" sz="2280" b="0" i="1" strike="noStrike" spc="-1">
                <a:latin typeface="Arial"/>
              </a:rPr>
              <a:t>O(log n)</a:t>
            </a:r>
            <a:r>
              <a:rPr lang="en-ZA" sz="2280" b="0" strike="noStrike" spc="-1">
                <a:latin typeface="Arial"/>
              </a:rPr>
              <a:t> search time</a:t>
            </a: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600" b="0" strike="noStrike" spc="-1">
                <a:latin typeface="Arial"/>
              </a:rPr>
              <a:t>Cons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ZA" sz="2280" b="0" strike="noStrike" spc="-1">
                <a:latin typeface="Arial"/>
              </a:rPr>
              <a:t>Harder to implement than binary search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ZA" sz="2280" b="0" strike="noStrike" spc="-1">
                <a:latin typeface="Arial"/>
              </a:rPr>
              <a:t>Uses a lot of memory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ZA" sz="2280" b="0" strike="noStrike" spc="-1">
                <a:latin typeface="Arial"/>
              </a:rPr>
              <a:t>Uses pointers</a:t>
            </a:r>
          </a:p>
          <a:p>
            <a:pPr marL="864000" lvl="1" indent="-323640">
              <a:lnSpc>
                <a:spcPct val="100000"/>
              </a:lnSpc>
              <a:spcAft>
                <a:spcPts val="918"/>
              </a:spcAft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ZA" sz="2280" b="0" strike="noStrike" spc="-1">
                <a:latin typeface="Arial"/>
              </a:rPr>
              <a:t>Finding min &amp; max takes </a:t>
            </a:r>
            <a:r>
              <a:rPr lang="en-ZA" sz="2280" b="0" i="1" strike="noStrike" spc="-1">
                <a:latin typeface="Arial"/>
              </a:rPr>
              <a:t>O(log n)</a:t>
            </a:r>
            <a:r>
              <a:rPr lang="en-ZA" sz="2280" b="0" strike="noStrike" spc="-1">
                <a:latin typeface="Arial"/>
              </a:rPr>
              <a:t> time</a:t>
            </a:r>
          </a:p>
        </p:txBody>
      </p:sp>
      <p:grpSp>
        <p:nvGrpSpPr>
          <p:cNvPr id="106" name="Group 3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107" name="CustomShape 4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W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08" name="CustomShape 5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≤W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09" name="CustomShape 6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≥W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10" name="Line 7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" name="Line 8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 dirty="0">
                <a:solidFill>
                  <a:srgbClr val="FFFFFF"/>
                </a:solidFill>
                <a:latin typeface="Arial"/>
              </a:rPr>
              <a:t>Balanced Binary Search Trees</a:t>
            </a:r>
            <a:br>
              <a:rPr dirty="0"/>
            </a:br>
            <a:r>
              <a:rPr lang="en-ZA" sz="3570" b="0" strike="noStrike" spc="-1" dirty="0">
                <a:solidFill>
                  <a:srgbClr val="FFFFFF"/>
                </a:solidFill>
                <a:latin typeface="Arial"/>
              </a:rPr>
              <a:t>– Implementation – AVL: Structure</a:t>
            </a:r>
            <a:endParaRPr lang="en-ZA" sz="3570" b="0" strike="noStrike" spc="-1" dirty="0">
              <a:latin typeface="Arial"/>
            </a:endParaRPr>
          </a:p>
        </p:txBody>
      </p:sp>
      <p:grpSp>
        <p:nvGrpSpPr>
          <p:cNvPr id="114" name="Group 3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115" name="CustomShape 4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16" name="CustomShape 5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17" name="CustomShape 6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18" name="Line 7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9" name="Line 8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5" name="CustomShape 2">
            <a:extLst>
              <a:ext uri="{FF2B5EF4-FFF2-40B4-BE49-F238E27FC236}">
                <a16:creationId xmlns:a16="http://schemas.microsoft.com/office/drawing/2014/main" id="{4244C25B-8012-49F4-A798-4726C81D8A01}"/>
              </a:ext>
            </a:extLst>
          </p:cNvPr>
          <p:cNvSpPr/>
          <p:nvPr/>
        </p:nvSpPr>
        <p:spPr>
          <a:xfrm>
            <a:off x="504000" y="1367999"/>
            <a:ext cx="9071640" cy="3930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class </a:t>
            </a:r>
            <a:r>
              <a:rPr lang="en-ZA" sz="1400" b="0" strike="noStrike" spc="-1" dirty="0" err="1">
                <a:latin typeface="Consolas"/>
              </a:rPr>
              <a:t>AVLTree</a:t>
            </a:r>
            <a:endParaRPr lang="en-ZA" sz="1400" b="0" strike="noStrike" spc="-1" dirty="0">
              <a:latin typeface="Consolas"/>
            </a:endParaRP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private Node *root = </a:t>
            </a:r>
            <a:r>
              <a:rPr lang="en-ZA" sz="1400" spc="-1" dirty="0" err="1">
                <a:latin typeface="Consolas"/>
              </a:rPr>
              <a:t>nullptr</a:t>
            </a:r>
            <a:r>
              <a:rPr lang="en-ZA" sz="1400" spc="-1" dirty="0">
                <a:latin typeface="Consolas"/>
              </a:rPr>
              <a:t>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endParaRPr lang="en-ZA" sz="1400" b="0" strike="noStrike" spc="-1" dirty="0">
              <a:latin typeface="Consolas"/>
            </a:endParaRP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private struct Node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	int key;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	Node *l, *r, *p;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	int height;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endParaRPr lang="en-ZA" sz="1400" spc="-1" dirty="0">
              <a:latin typeface="Consolas"/>
            </a:endParaRP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	// </a:t>
            </a:r>
            <a:r>
              <a:rPr lang="en-ZA" sz="1400" spc="-1" dirty="0" err="1">
                <a:latin typeface="Consolas"/>
              </a:rPr>
              <a:t>init</a:t>
            </a:r>
            <a:r>
              <a:rPr lang="en-ZA" sz="1400" spc="-1" dirty="0">
                <a:latin typeface="Consolas"/>
              </a:rPr>
              <a:t> function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endParaRPr lang="en-ZA" sz="1400" b="0" strike="noStrike" spc="-1" dirty="0">
              <a:latin typeface="Consolas"/>
            </a:endParaRP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spc="-1" dirty="0">
                <a:latin typeface="Consolas"/>
              </a:rPr>
              <a:t>	//functions</a:t>
            </a:r>
            <a:endParaRPr lang="en-ZA" sz="1400" b="0" strike="noStrike" spc="-1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091241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br/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– Implementation – AVL: Rotation</a:t>
            </a:r>
            <a:endParaRPr lang="en-ZA" sz="3570" b="0" strike="noStrike" spc="-1"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600" b="0" strike="noStrike" spc="-1">
                <a:latin typeface="Arial"/>
              </a:rPr>
              <a:t>Left rotation: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endParaRPr lang="en-ZA" sz="2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148"/>
              </a:spcAft>
            </a:pPr>
            <a:endParaRPr lang="en-ZA" sz="2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148"/>
              </a:spcAft>
            </a:pPr>
            <a:endParaRPr lang="en-ZA" sz="26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600" b="0" strike="noStrike" spc="-1">
                <a:latin typeface="Arial"/>
              </a:rPr>
              <a:t>Right rotation:</a:t>
            </a:r>
          </a:p>
        </p:txBody>
      </p:sp>
      <p:grpSp>
        <p:nvGrpSpPr>
          <p:cNvPr id="114" name="Group 3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115" name="CustomShape 4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16" name="CustomShape 5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17" name="CustomShape 6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18" name="Line 7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9" name="Line 8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20" name="Group 9"/>
          <p:cNvGrpSpPr/>
          <p:nvPr/>
        </p:nvGrpSpPr>
        <p:grpSpPr>
          <a:xfrm>
            <a:off x="720000" y="1800000"/>
            <a:ext cx="2375640" cy="1439640"/>
            <a:chOff x="720000" y="1800000"/>
            <a:chExt cx="2375640" cy="1439640"/>
          </a:xfrm>
        </p:grpSpPr>
        <p:sp>
          <p:nvSpPr>
            <p:cNvPr id="121" name="CustomShape 10"/>
            <p:cNvSpPr/>
            <p:nvPr/>
          </p:nvSpPr>
          <p:spPr>
            <a:xfrm>
              <a:off x="1368000" y="1800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X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22" name="CustomShape 11"/>
            <p:cNvSpPr/>
            <p:nvPr/>
          </p:nvSpPr>
          <p:spPr>
            <a:xfrm>
              <a:off x="2016000" y="2304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Y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23" name="Line 12"/>
            <p:cNvSpPr/>
            <p:nvPr/>
          </p:nvSpPr>
          <p:spPr>
            <a:xfrm flipH="1">
              <a:off x="1008000" y="2160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4" name="Line 13"/>
            <p:cNvSpPr/>
            <p:nvPr/>
          </p:nvSpPr>
          <p:spPr>
            <a:xfrm>
              <a:off x="1728000" y="2160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5" name="CustomShape 14"/>
            <p:cNvSpPr/>
            <p:nvPr/>
          </p:nvSpPr>
          <p:spPr>
            <a:xfrm>
              <a:off x="720000" y="2304000"/>
              <a:ext cx="431640" cy="431640"/>
            </a:xfrm>
            <a:custGeom>
              <a:avLst/>
              <a:gdLst/>
              <a:ahLst/>
              <a:cxnLst/>
              <a:rect l="l" t="t" r="r" b="b"/>
              <a:pathLst>
                <a:path w="1202" h="1202">
                  <a:moveTo>
                    <a:pt x="793" y="0"/>
                  </a:moveTo>
                  <a:lnTo>
                    <a:pt x="1201" y="1201"/>
                  </a:lnTo>
                  <a:lnTo>
                    <a:pt x="0" y="1201"/>
                  </a:lnTo>
                  <a:lnTo>
                    <a:pt x="793" y="0"/>
                  </a:lnTo>
                </a:path>
              </a:pathLst>
            </a:cu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A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26" name="Line 15"/>
            <p:cNvSpPr/>
            <p:nvPr/>
          </p:nvSpPr>
          <p:spPr>
            <a:xfrm flipH="1">
              <a:off x="1656000" y="2664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7" name="Line 16"/>
            <p:cNvSpPr/>
            <p:nvPr/>
          </p:nvSpPr>
          <p:spPr>
            <a:xfrm>
              <a:off x="2376000" y="2664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" name="CustomShape 17"/>
            <p:cNvSpPr/>
            <p:nvPr/>
          </p:nvSpPr>
          <p:spPr>
            <a:xfrm>
              <a:off x="1368000" y="2808000"/>
              <a:ext cx="431640" cy="431640"/>
            </a:xfrm>
            <a:custGeom>
              <a:avLst/>
              <a:gdLst/>
              <a:ahLst/>
              <a:cxnLst/>
              <a:rect l="l" t="t" r="r" b="b"/>
              <a:pathLst>
                <a:path w="1202" h="1202">
                  <a:moveTo>
                    <a:pt x="793" y="0"/>
                  </a:moveTo>
                  <a:lnTo>
                    <a:pt x="1201" y="1201"/>
                  </a:lnTo>
                  <a:lnTo>
                    <a:pt x="0" y="1201"/>
                  </a:lnTo>
                  <a:lnTo>
                    <a:pt x="793" y="0"/>
                  </a:lnTo>
                </a:path>
              </a:pathLst>
            </a:cu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B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29" name="CustomShape 18"/>
            <p:cNvSpPr/>
            <p:nvPr/>
          </p:nvSpPr>
          <p:spPr>
            <a:xfrm>
              <a:off x="2664000" y="2808000"/>
              <a:ext cx="431640" cy="431640"/>
            </a:xfrm>
            <a:custGeom>
              <a:avLst/>
              <a:gdLst/>
              <a:ahLst/>
              <a:cxnLst/>
              <a:rect l="l" t="t" r="r" b="b"/>
              <a:pathLst>
                <a:path w="1202" h="1202">
                  <a:moveTo>
                    <a:pt x="415" y="0"/>
                  </a:moveTo>
                  <a:lnTo>
                    <a:pt x="1201" y="1201"/>
                  </a:lnTo>
                  <a:lnTo>
                    <a:pt x="0" y="1201"/>
                  </a:lnTo>
                  <a:lnTo>
                    <a:pt x="415" y="0"/>
                  </a:lnTo>
                </a:path>
              </a:pathLst>
            </a:cu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C</a:t>
              </a:r>
              <a:endParaRPr lang="en-ZA" sz="1800" b="0" strike="noStrike" spc="-1">
                <a:latin typeface="Arial"/>
              </a:endParaRPr>
            </a:p>
          </p:txBody>
        </p:sp>
      </p:grpSp>
      <p:sp>
        <p:nvSpPr>
          <p:cNvPr id="130" name="CustomShape 19"/>
          <p:cNvSpPr/>
          <p:nvPr/>
        </p:nvSpPr>
        <p:spPr>
          <a:xfrm>
            <a:off x="3384000" y="2376000"/>
            <a:ext cx="647640" cy="287640"/>
          </a:xfrm>
          <a:custGeom>
            <a:avLst/>
            <a:gdLst/>
            <a:ahLst/>
            <a:cxnLst/>
            <a:rect l="l" t="t" r="r" b="b"/>
            <a:pathLst>
              <a:path w="1801" h="802">
                <a:moveTo>
                  <a:pt x="0" y="200"/>
                </a:moveTo>
                <a:lnTo>
                  <a:pt x="1350" y="200"/>
                </a:lnTo>
                <a:lnTo>
                  <a:pt x="1350" y="0"/>
                </a:lnTo>
                <a:lnTo>
                  <a:pt x="1800" y="400"/>
                </a:lnTo>
                <a:lnTo>
                  <a:pt x="1350" y="801"/>
                </a:lnTo>
                <a:lnTo>
                  <a:pt x="1350" y="600"/>
                </a:lnTo>
                <a:lnTo>
                  <a:pt x="0" y="600"/>
                </a:lnTo>
                <a:lnTo>
                  <a:pt x="0" y="200"/>
                </a:lnTo>
              </a:path>
            </a:pathLst>
          </a:cu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31" name="Group 20"/>
          <p:cNvGrpSpPr/>
          <p:nvPr/>
        </p:nvGrpSpPr>
        <p:grpSpPr>
          <a:xfrm>
            <a:off x="4464000" y="1800000"/>
            <a:ext cx="2375640" cy="1439640"/>
            <a:chOff x="4464000" y="1800000"/>
            <a:chExt cx="2375640" cy="1439640"/>
          </a:xfrm>
        </p:grpSpPr>
        <p:sp>
          <p:nvSpPr>
            <p:cNvPr id="132" name="CustomShape 21"/>
            <p:cNvSpPr/>
            <p:nvPr/>
          </p:nvSpPr>
          <p:spPr>
            <a:xfrm>
              <a:off x="5760000" y="1800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Y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33" name="CustomShape 22"/>
            <p:cNvSpPr/>
            <p:nvPr/>
          </p:nvSpPr>
          <p:spPr>
            <a:xfrm>
              <a:off x="5112000" y="2304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X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34" name="Line 23"/>
            <p:cNvSpPr/>
            <p:nvPr/>
          </p:nvSpPr>
          <p:spPr>
            <a:xfrm flipH="1">
              <a:off x="5400000" y="2160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5" name="Line 24"/>
            <p:cNvSpPr/>
            <p:nvPr/>
          </p:nvSpPr>
          <p:spPr>
            <a:xfrm>
              <a:off x="6120000" y="2160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" name="Line 25"/>
            <p:cNvSpPr/>
            <p:nvPr/>
          </p:nvSpPr>
          <p:spPr>
            <a:xfrm flipH="1">
              <a:off x="4752000" y="2664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7" name="Line 26"/>
            <p:cNvSpPr/>
            <p:nvPr/>
          </p:nvSpPr>
          <p:spPr>
            <a:xfrm>
              <a:off x="5472000" y="2664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8" name="CustomShape 27"/>
            <p:cNvSpPr/>
            <p:nvPr/>
          </p:nvSpPr>
          <p:spPr>
            <a:xfrm>
              <a:off x="4464000" y="2808000"/>
              <a:ext cx="431640" cy="431640"/>
            </a:xfrm>
            <a:custGeom>
              <a:avLst/>
              <a:gdLst/>
              <a:ahLst/>
              <a:cxnLst/>
              <a:rect l="l" t="t" r="r" b="b"/>
              <a:pathLst>
                <a:path w="1202" h="1202">
                  <a:moveTo>
                    <a:pt x="793" y="0"/>
                  </a:moveTo>
                  <a:lnTo>
                    <a:pt x="1201" y="1201"/>
                  </a:lnTo>
                  <a:lnTo>
                    <a:pt x="0" y="1201"/>
                  </a:lnTo>
                  <a:lnTo>
                    <a:pt x="793" y="0"/>
                  </a:lnTo>
                </a:path>
              </a:pathLst>
            </a:cu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A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39" name="CustomShape 28"/>
            <p:cNvSpPr/>
            <p:nvPr/>
          </p:nvSpPr>
          <p:spPr>
            <a:xfrm>
              <a:off x="5760000" y="2808000"/>
              <a:ext cx="431640" cy="431640"/>
            </a:xfrm>
            <a:custGeom>
              <a:avLst/>
              <a:gdLst/>
              <a:ahLst/>
              <a:cxnLst/>
              <a:rect l="l" t="t" r="r" b="b"/>
              <a:pathLst>
                <a:path w="1202" h="1202">
                  <a:moveTo>
                    <a:pt x="415" y="0"/>
                  </a:moveTo>
                  <a:lnTo>
                    <a:pt x="1201" y="1201"/>
                  </a:lnTo>
                  <a:lnTo>
                    <a:pt x="0" y="1201"/>
                  </a:lnTo>
                  <a:lnTo>
                    <a:pt x="415" y="0"/>
                  </a:lnTo>
                </a:path>
              </a:pathLst>
            </a:cu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B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40" name="CustomShape 29"/>
            <p:cNvSpPr/>
            <p:nvPr/>
          </p:nvSpPr>
          <p:spPr>
            <a:xfrm>
              <a:off x="6408000" y="2304000"/>
              <a:ext cx="431640" cy="431640"/>
            </a:xfrm>
            <a:custGeom>
              <a:avLst/>
              <a:gdLst/>
              <a:ahLst/>
              <a:cxnLst/>
              <a:rect l="l" t="t" r="r" b="b"/>
              <a:pathLst>
                <a:path w="1202" h="1202">
                  <a:moveTo>
                    <a:pt x="415" y="0"/>
                  </a:moveTo>
                  <a:lnTo>
                    <a:pt x="1201" y="1201"/>
                  </a:lnTo>
                  <a:lnTo>
                    <a:pt x="0" y="1201"/>
                  </a:lnTo>
                  <a:lnTo>
                    <a:pt x="415" y="0"/>
                  </a:lnTo>
                </a:path>
              </a:pathLst>
            </a:cu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C</a:t>
              </a:r>
              <a:endParaRPr lang="en-ZA" sz="1800" b="0" strike="noStrike" spc="-1">
                <a:latin typeface="Arial"/>
              </a:endParaRPr>
            </a:p>
          </p:txBody>
        </p:sp>
      </p:grpSp>
      <p:sp>
        <p:nvSpPr>
          <p:cNvPr id="141" name="CustomShape 30"/>
          <p:cNvSpPr/>
          <p:nvPr/>
        </p:nvSpPr>
        <p:spPr>
          <a:xfrm>
            <a:off x="3384000" y="4392000"/>
            <a:ext cx="647640" cy="287640"/>
          </a:xfrm>
          <a:custGeom>
            <a:avLst/>
            <a:gdLst/>
            <a:ahLst/>
            <a:cxnLst/>
            <a:rect l="l" t="t" r="r" b="b"/>
            <a:pathLst>
              <a:path w="1801" h="802">
                <a:moveTo>
                  <a:pt x="0" y="200"/>
                </a:moveTo>
                <a:lnTo>
                  <a:pt x="1350" y="200"/>
                </a:lnTo>
                <a:lnTo>
                  <a:pt x="1350" y="0"/>
                </a:lnTo>
                <a:lnTo>
                  <a:pt x="1800" y="400"/>
                </a:lnTo>
                <a:lnTo>
                  <a:pt x="1350" y="801"/>
                </a:lnTo>
                <a:lnTo>
                  <a:pt x="1350" y="600"/>
                </a:lnTo>
                <a:lnTo>
                  <a:pt x="0" y="600"/>
                </a:lnTo>
                <a:lnTo>
                  <a:pt x="0" y="200"/>
                </a:lnTo>
              </a:path>
            </a:pathLst>
          </a:custGeom>
          <a:solidFill>
            <a:srgbClr val="CFE7F5"/>
          </a:solidFill>
          <a:ln>
            <a:solidFill>
              <a:srgbClr val="80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42" name="Group 31"/>
          <p:cNvGrpSpPr/>
          <p:nvPr/>
        </p:nvGrpSpPr>
        <p:grpSpPr>
          <a:xfrm>
            <a:off x="720000" y="3816000"/>
            <a:ext cx="2375640" cy="1439640"/>
            <a:chOff x="720000" y="3816000"/>
            <a:chExt cx="2375640" cy="1439640"/>
          </a:xfrm>
        </p:grpSpPr>
        <p:sp>
          <p:nvSpPr>
            <p:cNvPr id="143" name="CustomShape 32"/>
            <p:cNvSpPr/>
            <p:nvPr/>
          </p:nvSpPr>
          <p:spPr>
            <a:xfrm>
              <a:off x="1368000" y="4320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Y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44" name="CustomShape 33"/>
            <p:cNvSpPr/>
            <p:nvPr/>
          </p:nvSpPr>
          <p:spPr>
            <a:xfrm>
              <a:off x="2016000" y="3816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X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45" name="Line 34"/>
            <p:cNvSpPr/>
            <p:nvPr/>
          </p:nvSpPr>
          <p:spPr>
            <a:xfrm flipH="1">
              <a:off x="1656000" y="4176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6" name="Line 35"/>
            <p:cNvSpPr/>
            <p:nvPr/>
          </p:nvSpPr>
          <p:spPr>
            <a:xfrm>
              <a:off x="2376000" y="4176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7" name="Line 36"/>
            <p:cNvSpPr/>
            <p:nvPr/>
          </p:nvSpPr>
          <p:spPr>
            <a:xfrm flipH="1">
              <a:off x="1008000" y="4680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8" name="Line 37"/>
            <p:cNvSpPr/>
            <p:nvPr/>
          </p:nvSpPr>
          <p:spPr>
            <a:xfrm>
              <a:off x="1728000" y="4680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9" name="CustomShape 38"/>
            <p:cNvSpPr/>
            <p:nvPr/>
          </p:nvSpPr>
          <p:spPr>
            <a:xfrm>
              <a:off x="720000" y="4824000"/>
              <a:ext cx="431640" cy="431640"/>
            </a:xfrm>
            <a:custGeom>
              <a:avLst/>
              <a:gdLst/>
              <a:ahLst/>
              <a:cxnLst/>
              <a:rect l="l" t="t" r="r" b="b"/>
              <a:pathLst>
                <a:path w="1202" h="1202">
                  <a:moveTo>
                    <a:pt x="793" y="0"/>
                  </a:moveTo>
                  <a:lnTo>
                    <a:pt x="1201" y="1201"/>
                  </a:lnTo>
                  <a:lnTo>
                    <a:pt x="0" y="1201"/>
                  </a:lnTo>
                  <a:lnTo>
                    <a:pt x="793" y="0"/>
                  </a:lnTo>
                </a:path>
              </a:pathLst>
            </a:cu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A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50" name="CustomShape 39"/>
            <p:cNvSpPr/>
            <p:nvPr/>
          </p:nvSpPr>
          <p:spPr>
            <a:xfrm>
              <a:off x="2016000" y="4824000"/>
              <a:ext cx="431640" cy="431640"/>
            </a:xfrm>
            <a:custGeom>
              <a:avLst/>
              <a:gdLst/>
              <a:ahLst/>
              <a:cxnLst/>
              <a:rect l="l" t="t" r="r" b="b"/>
              <a:pathLst>
                <a:path w="1202" h="1202">
                  <a:moveTo>
                    <a:pt x="415" y="0"/>
                  </a:moveTo>
                  <a:lnTo>
                    <a:pt x="1201" y="1201"/>
                  </a:lnTo>
                  <a:lnTo>
                    <a:pt x="0" y="1201"/>
                  </a:lnTo>
                  <a:lnTo>
                    <a:pt x="415" y="0"/>
                  </a:lnTo>
                </a:path>
              </a:pathLst>
            </a:cu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B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51" name="CustomShape 40"/>
            <p:cNvSpPr/>
            <p:nvPr/>
          </p:nvSpPr>
          <p:spPr>
            <a:xfrm>
              <a:off x="2664000" y="4320000"/>
              <a:ext cx="431640" cy="431640"/>
            </a:xfrm>
            <a:custGeom>
              <a:avLst/>
              <a:gdLst/>
              <a:ahLst/>
              <a:cxnLst/>
              <a:rect l="l" t="t" r="r" b="b"/>
              <a:pathLst>
                <a:path w="1202" h="1202">
                  <a:moveTo>
                    <a:pt x="415" y="0"/>
                  </a:moveTo>
                  <a:lnTo>
                    <a:pt x="1201" y="1201"/>
                  </a:lnTo>
                  <a:lnTo>
                    <a:pt x="0" y="1201"/>
                  </a:lnTo>
                  <a:lnTo>
                    <a:pt x="415" y="0"/>
                  </a:lnTo>
                </a:path>
              </a:pathLst>
            </a:cu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C</a:t>
              </a:r>
              <a:endParaRPr lang="en-ZA" sz="1800" b="0" strike="noStrike" spc="-1">
                <a:latin typeface="Arial"/>
              </a:endParaRPr>
            </a:p>
          </p:txBody>
        </p:sp>
      </p:grpSp>
      <p:grpSp>
        <p:nvGrpSpPr>
          <p:cNvPr id="152" name="Group 41"/>
          <p:cNvGrpSpPr/>
          <p:nvPr/>
        </p:nvGrpSpPr>
        <p:grpSpPr>
          <a:xfrm>
            <a:off x="4464000" y="3816000"/>
            <a:ext cx="2375640" cy="1439640"/>
            <a:chOff x="4464000" y="3816000"/>
            <a:chExt cx="2375640" cy="1439640"/>
          </a:xfrm>
        </p:grpSpPr>
        <p:sp>
          <p:nvSpPr>
            <p:cNvPr id="153" name="CustomShape 42"/>
            <p:cNvSpPr/>
            <p:nvPr/>
          </p:nvSpPr>
          <p:spPr>
            <a:xfrm>
              <a:off x="5112000" y="3816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Y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54" name="CustomShape 43"/>
            <p:cNvSpPr/>
            <p:nvPr/>
          </p:nvSpPr>
          <p:spPr>
            <a:xfrm>
              <a:off x="5760000" y="4320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X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55" name="Line 44"/>
            <p:cNvSpPr/>
            <p:nvPr/>
          </p:nvSpPr>
          <p:spPr>
            <a:xfrm flipH="1">
              <a:off x="4752000" y="4176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6" name="Line 45"/>
            <p:cNvSpPr/>
            <p:nvPr/>
          </p:nvSpPr>
          <p:spPr>
            <a:xfrm>
              <a:off x="5472000" y="4176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7" name="CustomShape 46"/>
            <p:cNvSpPr/>
            <p:nvPr/>
          </p:nvSpPr>
          <p:spPr>
            <a:xfrm>
              <a:off x="4464000" y="4320000"/>
              <a:ext cx="431640" cy="431640"/>
            </a:xfrm>
            <a:custGeom>
              <a:avLst/>
              <a:gdLst/>
              <a:ahLst/>
              <a:cxnLst/>
              <a:rect l="l" t="t" r="r" b="b"/>
              <a:pathLst>
                <a:path w="1202" h="1202">
                  <a:moveTo>
                    <a:pt x="793" y="0"/>
                  </a:moveTo>
                  <a:lnTo>
                    <a:pt x="1201" y="1201"/>
                  </a:lnTo>
                  <a:lnTo>
                    <a:pt x="0" y="1201"/>
                  </a:lnTo>
                  <a:lnTo>
                    <a:pt x="793" y="0"/>
                  </a:lnTo>
                </a:path>
              </a:pathLst>
            </a:cu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A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58" name="Line 47"/>
            <p:cNvSpPr/>
            <p:nvPr/>
          </p:nvSpPr>
          <p:spPr>
            <a:xfrm flipH="1">
              <a:off x="5400000" y="4680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9" name="Line 48"/>
            <p:cNvSpPr/>
            <p:nvPr/>
          </p:nvSpPr>
          <p:spPr>
            <a:xfrm>
              <a:off x="6120000" y="4680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0" name="CustomShape 49"/>
            <p:cNvSpPr/>
            <p:nvPr/>
          </p:nvSpPr>
          <p:spPr>
            <a:xfrm>
              <a:off x="5112000" y="4824000"/>
              <a:ext cx="431640" cy="431640"/>
            </a:xfrm>
            <a:custGeom>
              <a:avLst/>
              <a:gdLst/>
              <a:ahLst/>
              <a:cxnLst/>
              <a:rect l="l" t="t" r="r" b="b"/>
              <a:pathLst>
                <a:path w="1202" h="1202">
                  <a:moveTo>
                    <a:pt x="793" y="0"/>
                  </a:moveTo>
                  <a:lnTo>
                    <a:pt x="1201" y="1201"/>
                  </a:lnTo>
                  <a:lnTo>
                    <a:pt x="0" y="1201"/>
                  </a:lnTo>
                  <a:lnTo>
                    <a:pt x="793" y="0"/>
                  </a:lnTo>
                </a:path>
              </a:pathLst>
            </a:cu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B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61" name="CustomShape 50"/>
            <p:cNvSpPr/>
            <p:nvPr/>
          </p:nvSpPr>
          <p:spPr>
            <a:xfrm>
              <a:off x="6408000" y="4824000"/>
              <a:ext cx="431640" cy="431640"/>
            </a:xfrm>
            <a:custGeom>
              <a:avLst/>
              <a:gdLst/>
              <a:ahLst/>
              <a:cxnLst/>
              <a:rect l="l" t="t" r="r" b="b"/>
              <a:pathLst>
                <a:path w="1202" h="1202">
                  <a:moveTo>
                    <a:pt x="415" y="0"/>
                  </a:moveTo>
                  <a:lnTo>
                    <a:pt x="1201" y="1201"/>
                  </a:lnTo>
                  <a:lnTo>
                    <a:pt x="0" y="1201"/>
                  </a:lnTo>
                  <a:lnTo>
                    <a:pt x="415" y="0"/>
                  </a:lnTo>
                </a:path>
              </a:pathLst>
            </a:cu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C</a:t>
              </a:r>
              <a:endParaRPr lang="en-ZA" sz="1800" b="0" strike="noStrike" spc="-1">
                <a:latin typeface="Arial"/>
              </a:endParaRPr>
            </a:p>
          </p:txBody>
        </p:sp>
      </p:grpSp>
      <p:sp>
        <p:nvSpPr>
          <p:cNvPr id="162" name="CustomShape 51"/>
          <p:cNvSpPr/>
          <p:nvPr/>
        </p:nvSpPr>
        <p:spPr>
          <a:xfrm flipH="1" flipV="1">
            <a:off x="2231640" y="4248000"/>
            <a:ext cx="74880" cy="792000"/>
          </a:xfrm>
          <a:prstGeom prst="curvedConnector3">
            <a:avLst>
              <a:gd name="adj1" fmla="val 50000"/>
            </a:avLst>
          </a:prstGeom>
          <a:noFill/>
          <a:ln>
            <a:solidFill>
              <a:srgbClr val="000000"/>
            </a:solidFill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52"/>
          <p:cNvSpPr/>
          <p:nvPr/>
        </p:nvSpPr>
        <p:spPr>
          <a:xfrm flipV="1">
            <a:off x="1510560" y="2232000"/>
            <a:ext cx="73440" cy="792000"/>
          </a:xfrm>
          <a:prstGeom prst="curvedConnector3">
            <a:avLst>
              <a:gd name="adj1" fmla="val 50000"/>
            </a:avLst>
          </a:prstGeom>
          <a:noFill/>
          <a:ln>
            <a:solidFill>
              <a:srgbClr val="000000"/>
            </a:solidFill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br/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– Implementation – AVL: Rotation</a:t>
            </a:r>
            <a:endParaRPr lang="en-ZA" sz="3570" b="0" strike="noStrike" spc="-1"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>
                <a:latin typeface="Consolas"/>
              </a:rPr>
              <a:t>Node* rightRot(Node *head)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>
                <a:latin typeface="Consolas"/>
              </a:rPr>
              <a:t>	Node *newhead = head-&gt;l;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>
                <a:latin typeface="Consolas"/>
              </a:rPr>
              <a:t>	head-&gt;l = newhead-&gt;r;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>
                <a:latin typeface="Consolas"/>
              </a:rPr>
              <a:t>	newhead-&gt;r = head;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>
                <a:latin typeface="Consolas"/>
              </a:rPr>
              <a:t>	head-&gt;height = 1 + max(height(head-&gt;l), height(head-&gt;r));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>
                <a:latin typeface="Consolas"/>
              </a:rPr>
              <a:t>	newhead-&gt;height = 1 + max(height(newhead-&gt;l), height(newhead-&gt;r));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>
                <a:latin typeface="Consolas"/>
              </a:rPr>
              <a:t>	return newhead;</a:t>
            </a:r>
          </a:p>
        </p:txBody>
      </p:sp>
      <p:grpSp>
        <p:nvGrpSpPr>
          <p:cNvPr id="166" name="Group 3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167" name="CustomShape 4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68" name="CustomShape 5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69" name="CustomShape 6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70" name="Line 7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1" name="Line 8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504000" y="177840"/>
            <a:ext cx="7019640" cy="101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Balanced Binary Search Trees</a:t>
            </a:r>
            <a:br/>
            <a:r>
              <a:rPr lang="en-ZA" sz="3570" b="0" strike="noStrike" spc="-1">
                <a:solidFill>
                  <a:srgbClr val="FFFFFF"/>
                </a:solidFill>
                <a:latin typeface="Arial"/>
              </a:rPr>
              <a:t>– Implementation – AVL: Insertion</a:t>
            </a:r>
            <a:endParaRPr lang="en-ZA" sz="3570" b="0" strike="noStrike" spc="-1">
              <a:latin typeface="Arial"/>
            </a:endParaRPr>
          </a:p>
        </p:txBody>
      </p:sp>
      <p:grpSp>
        <p:nvGrpSpPr>
          <p:cNvPr id="173" name="Group 2"/>
          <p:cNvGrpSpPr/>
          <p:nvPr/>
        </p:nvGrpSpPr>
        <p:grpSpPr>
          <a:xfrm>
            <a:off x="7848000" y="288000"/>
            <a:ext cx="1727640" cy="935640"/>
            <a:chOff x="7848000" y="288000"/>
            <a:chExt cx="1727640" cy="935640"/>
          </a:xfrm>
        </p:grpSpPr>
        <p:sp>
          <p:nvSpPr>
            <p:cNvPr id="174" name="CustomShape 3"/>
            <p:cNvSpPr/>
            <p:nvPr/>
          </p:nvSpPr>
          <p:spPr>
            <a:xfrm>
              <a:off x="8496000" y="288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DejaVu Sans"/>
                </a:rPr>
                <a:t>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75" name="CustomShape 4"/>
            <p:cNvSpPr/>
            <p:nvPr/>
          </p:nvSpPr>
          <p:spPr>
            <a:xfrm>
              <a:off x="7848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≤V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76" name="CustomShape 5"/>
            <p:cNvSpPr/>
            <p:nvPr/>
          </p:nvSpPr>
          <p:spPr>
            <a:xfrm>
              <a:off x="9144000" y="792000"/>
              <a:ext cx="431640" cy="431640"/>
            </a:xfrm>
            <a:prstGeom prst="ellipse">
              <a:avLst/>
            </a:prstGeom>
            <a:solidFill>
              <a:srgbClr val="CFE7F5"/>
            </a:solidFill>
            <a:ln>
              <a:solidFill>
                <a:srgbClr val="80808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ZA" sz="1800" b="0" strike="noStrike" spc="-1">
                  <a:solidFill>
                    <a:srgbClr val="000000"/>
                  </a:solidFill>
                  <a:latin typeface="Brush Script MT"/>
                  <a:ea typeface="Brush Script MT"/>
                </a:rPr>
                <a:t>≥V</a:t>
              </a:r>
              <a:endParaRPr lang="en-ZA" sz="1800" b="0" strike="noStrike" spc="-1">
                <a:latin typeface="Arial"/>
              </a:endParaRPr>
            </a:p>
          </p:txBody>
        </p:sp>
        <p:sp>
          <p:nvSpPr>
            <p:cNvPr id="177" name="Line 6"/>
            <p:cNvSpPr/>
            <p:nvPr/>
          </p:nvSpPr>
          <p:spPr>
            <a:xfrm flipH="1">
              <a:off x="813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" name="Line 7"/>
            <p:cNvSpPr/>
            <p:nvPr/>
          </p:nvSpPr>
          <p:spPr>
            <a:xfrm>
              <a:off x="8856000" y="648000"/>
              <a:ext cx="432000" cy="144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9" name="CustomShape 8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Node* insert(Node *head, int x)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if head == null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	return new Node(x);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  <a:ea typeface="Arial Unicode MS"/>
              </a:rPr>
              <a:t>	if x &lt; head-&gt;key: head-&gt;l = insert(head-&gt;l, x);</a:t>
            </a:r>
            <a:endParaRPr lang="en-ZA" sz="1400" b="0" strike="noStrike" spc="-1" dirty="0">
              <a:latin typeface="Consolas"/>
            </a:endParaRP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if x &gt; head-&gt;key: head-&gt;r = insert(head-&gt;r, x);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endParaRPr lang="en-ZA" sz="1400" b="0" strike="noStrike" spc="-1" dirty="0">
              <a:latin typeface="Consolas"/>
            </a:endParaRP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head-&gt;height = 1 + max(height(head-&gt;l), height(head-&gt;r));</a:t>
            </a:r>
          </a:p>
          <a:p>
            <a:pPr>
              <a:lnSpc>
                <a:spcPct val="100000"/>
              </a:lnSpc>
              <a:spcAft>
                <a:spcPts val="1148"/>
              </a:spcAft>
            </a:pPr>
            <a:r>
              <a:rPr lang="en-ZA" sz="1400" b="0" strike="noStrike" spc="-1" dirty="0">
                <a:latin typeface="Consolas"/>
              </a:rPr>
              <a:t>	int </a:t>
            </a:r>
            <a:r>
              <a:rPr lang="en-ZA" sz="1400" b="0" strike="noStrike" spc="-1" dirty="0" err="1">
                <a:latin typeface="Consolas"/>
              </a:rPr>
              <a:t>bal</a:t>
            </a:r>
            <a:r>
              <a:rPr lang="en-ZA" sz="1400" b="0" strike="noStrike" spc="-1" dirty="0">
                <a:latin typeface="Consolas"/>
              </a:rPr>
              <a:t> = height(head-&gt;l) - height(head-&gt;r);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2979</TotalTime>
  <Words>1233</Words>
  <Application>Microsoft Office PowerPoint</Application>
  <PresentationFormat>Custom</PresentationFormat>
  <Paragraphs>215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Brush Script MT</vt:lpstr>
      <vt:lpstr>Consolas</vt:lpstr>
      <vt:lpstr>Symbol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subject/>
  <dc:creator>Ruan Schoeman</dc:creator>
  <dc:description/>
  <cp:lastModifiedBy>Kobus Schoeman</cp:lastModifiedBy>
  <cp:revision>25</cp:revision>
  <dcterms:created xsi:type="dcterms:W3CDTF">2021-02-26T14:00:11Z</dcterms:created>
  <dcterms:modified xsi:type="dcterms:W3CDTF">2021-03-12T11:38:59Z</dcterms:modified>
  <dc:language>en-ZA</dc:language>
</cp:coreProperties>
</file>